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4651" r:id="rId3"/>
    <p:sldId id="257" r:id="rId4"/>
    <p:sldId id="413" r:id="rId5"/>
    <p:sldId id="414" r:id="rId6"/>
    <p:sldId id="4232" r:id="rId7"/>
    <p:sldId id="4233" r:id="rId8"/>
    <p:sldId id="4292" r:id="rId9"/>
    <p:sldId id="4277" r:id="rId10"/>
    <p:sldId id="4272" r:id="rId11"/>
    <p:sldId id="258" r:id="rId12"/>
    <p:sldId id="259" r:id="rId13"/>
    <p:sldId id="260" r:id="rId14"/>
    <p:sldId id="261" r:id="rId15"/>
    <p:sldId id="262" r:id="rId16"/>
    <p:sldId id="263" r:id="rId17"/>
    <p:sldId id="264" r:id="rId18"/>
    <p:sldId id="265" r:id="rId19"/>
    <p:sldId id="4650" r:id="rId20"/>
  </p:sldIdLst>
  <p:sldSz cx="12436475" cy="6994525"/>
  <p:notesSz cx="6858000" cy="9144000"/>
  <p:defaultTextStyle>
    <a:defPPr>
      <a:defRPr lang="fr-FR"/>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94694"/>
  </p:normalViewPr>
  <p:slideViewPr>
    <p:cSldViewPr snapToGrid="0" snapToObjects="1">
      <p:cViewPr varScale="1">
        <p:scale>
          <a:sx n="86" d="100"/>
          <a:sy n="86" d="100"/>
        </p:scale>
        <p:origin x="3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AEAA14-71DD-EB46-93BC-F97429C564AA}"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B7A861-232A-C540-80A8-DCEFB8B0EA61}" type="slidenum">
              <a:rPr lang="en-US" smtClean="0"/>
              <a:t>‹#›</a:t>
            </a:fld>
            <a:endParaRPr lang="en-US"/>
          </a:p>
        </p:txBody>
      </p:sp>
    </p:spTree>
    <p:extLst>
      <p:ext uri="{BB962C8B-B14F-4D97-AF65-F5344CB8AC3E}">
        <p14:creationId xmlns:p14="http://schemas.microsoft.com/office/powerpoint/2010/main" val="39132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12/9/2019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59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fld id="{8A5248B9-35CC-4075-8893-C6008D419EC5}" type="slidenum">
              <a:rPr lang="fr-FR" smtClean="0"/>
              <a:t>9</a:t>
            </a:fld>
            <a:endParaRPr lang="fr-FR"/>
          </a:p>
        </p:txBody>
      </p:sp>
    </p:spTree>
    <p:extLst>
      <p:ext uri="{BB962C8B-B14F-4D97-AF65-F5344CB8AC3E}">
        <p14:creationId xmlns:p14="http://schemas.microsoft.com/office/powerpoint/2010/main" val="326135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Percées technologiques qui ont permis l’essor de l’IA</a:t>
            </a:r>
          </a:p>
        </p:txBody>
      </p:sp>
      <p:sp>
        <p:nvSpPr>
          <p:cNvPr id="4" name="Slide Number Placeholder 3"/>
          <p:cNvSpPr>
            <a:spLocks noGrp="1"/>
          </p:cNvSpPr>
          <p:nvPr>
            <p:ph type="sldNum" sz="quarter" idx="5"/>
          </p:nvPr>
        </p:nvSpPr>
        <p:spPr/>
        <p:txBody>
          <a:bodyPr/>
          <a:lstStyle/>
          <a:p>
            <a:fld id="{8A5248B9-35CC-4075-8893-C6008D419EC5}" type="slidenum">
              <a:rPr lang="fr-FR" smtClean="0"/>
              <a:t>10</a:t>
            </a:fld>
            <a:endParaRPr lang="fr-FR"/>
          </a:p>
        </p:txBody>
      </p:sp>
    </p:spTree>
    <p:extLst>
      <p:ext uri="{BB962C8B-B14F-4D97-AF65-F5344CB8AC3E}">
        <p14:creationId xmlns:p14="http://schemas.microsoft.com/office/powerpoint/2010/main" val="674826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12F6-F93B-42FA-BEB3-50DFEF9353B9}"/>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3BC3307F-9598-4971-B6B7-FFB0E1B847CA}"/>
              </a:ext>
            </a:extLst>
          </p:cNvPr>
          <p:cNvSpPr>
            <a:spLocks noGrp="1"/>
          </p:cNvSpPr>
          <p:nvPr>
            <p:ph type="dt" sz="half" idx="10"/>
          </p:nvPr>
        </p:nvSpPr>
        <p:spPr/>
        <p:txBody>
          <a:bodyPr/>
          <a:lstStyle/>
          <a:p>
            <a:fld id="{72ECAAAB-B6AE-4691-B361-E1743E3645B6}" type="datetimeFigureOut">
              <a:rPr lang="fr-FR" smtClean="0"/>
              <a:t>09/12/2019</a:t>
            </a:fld>
            <a:endParaRPr lang="fr-FR"/>
          </a:p>
        </p:txBody>
      </p:sp>
      <p:sp>
        <p:nvSpPr>
          <p:cNvPr id="4" name="Footer Placeholder 3">
            <a:extLst>
              <a:ext uri="{FF2B5EF4-FFF2-40B4-BE49-F238E27FC236}">
                <a16:creationId xmlns:a16="http://schemas.microsoft.com/office/drawing/2014/main" id="{2C90B0F9-0033-4782-AD59-D0D833E9E35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DD31AD65-90C1-4C90-BDC2-A71B2C6D75BD}"/>
              </a:ext>
            </a:extLst>
          </p:cNvPr>
          <p:cNvSpPr>
            <a:spLocks noGrp="1"/>
          </p:cNvSpPr>
          <p:nvPr>
            <p:ph type="sldNum" sz="quarter" idx="12"/>
          </p:nvPr>
        </p:nvSpPr>
        <p:spPr/>
        <p:txBody>
          <a:bodyPr/>
          <a:lstStyle/>
          <a:p>
            <a:fld id="{BA2E3E8F-480F-459E-88ED-676CE1D7F24B}" type="slidenum">
              <a:rPr lang="fr-FR" smtClean="0"/>
              <a:t>‹#›</a:t>
            </a:fld>
            <a:endParaRPr lang="fr-FR"/>
          </a:p>
        </p:txBody>
      </p:sp>
    </p:spTree>
    <p:extLst>
      <p:ext uri="{BB962C8B-B14F-4D97-AF65-F5344CB8AC3E}">
        <p14:creationId xmlns:p14="http://schemas.microsoft.com/office/powerpoint/2010/main" val="382184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DA21-0640-4C2B-85FD-A3D3D274E4A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888C05AB-B4AC-4AB5-8D34-7D9D4A4EC4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8A77B5D-3E72-4630-AE4B-9EC52399BE06}"/>
              </a:ext>
            </a:extLst>
          </p:cNvPr>
          <p:cNvSpPr>
            <a:spLocks noGrp="1"/>
          </p:cNvSpPr>
          <p:nvPr>
            <p:ph type="dt" sz="half" idx="10"/>
          </p:nvPr>
        </p:nvSpPr>
        <p:spPr/>
        <p:txBody>
          <a:bodyPr/>
          <a:lstStyle/>
          <a:p>
            <a:fld id="{D59FCE2E-FB78-4EA7-ABA0-F72FE3B6B4D8}" type="datetimeFigureOut">
              <a:rPr lang="fr-FR" smtClean="0"/>
              <a:t>09/12/2019</a:t>
            </a:fld>
            <a:endParaRPr lang="fr-FR"/>
          </a:p>
        </p:txBody>
      </p:sp>
      <p:sp>
        <p:nvSpPr>
          <p:cNvPr id="5" name="Footer Placeholder 4">
            <a:extLst>
              <a:ext uri="{FF2B5EF4-FFF2-40B4-BE49-F238E27FC236}">
                <a16:creationId xmlns:a16="http://schemas.microsoft.com/office/drawing/2014/main" id="{1E132095-7ED8-4B81-9B26-08904EDDF64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D0361A2E-A722-4EC5-9956-A9382F7150C7}"/>
              </a:ext>
            </a:extLst>
          </p:cNvPr>
          <p:cNvSpPr>
            <a:spLocks noGrp="1"/>
          </p:cNvSpPr>
          <p:nvPr>
            <p:ph type="sldNum" sz="quarter" idx="12"/>
          </p:nvPr>
        </p:nvSpPr>
        <p:spPr/>
        <p:txBody>
          <a:bodyPr/>
          <a:lstStyle/>
          <a:p>
            <a:fld id="{861E8E4C-932A-4B6F-A4B0-428CD76D8658}" type="slidenum">
              <a:rPr lang="fr-FR" smtClean="0"/>
              <a:t>‹#›</a:t>
            </a:fld>
            <a:endParaRPr lang="fr-FR"/>
          </a:p>
        </p:txBody>
      </p:sp>
    </p:spTree>
    <p:extLst>
      <p:ext uri="{BB962C8B-B14F-4D97-AF65-F5344CB8AC3E}">
        <p14:creationId xmlns:p14="http://schemas.microsoft.com/office/powerpoint/2010/main" val="2841049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FEDD87-34A9-4491-A9C1-98FB827575A8}"/>
              </a:ext>
            </a:extLst>
          </p:cNvPr>
          <p:cNvSpPr>
            <a:spLocks noGrp="1"/>
          </p:cNvSpPr>
          <p:nvPr>
            <p:ph type="dt" sz="half" idx="10"/>
          </p:nvPr>
        </p:nvSpPr>
        <p:spPr/>
        <p:txBody>
          <a:bodyPr/>
          <a:lstStyle/>
          <a:p>
            <a:fld id="{D59FCE2E-FB78-4EA7-ABA0-F72FE3B6B4D8}" type="datetimeFigureOut">
              <a:rPr lang="fr-FR" smtClean="0"/>
              <a:t>09/12/2019</a:t>
            </a:fld>
            <a:endParaRPr lang="fr-FR"/>
          </a:p>
        </p:txBody>
      </p:sp>
      <p:sp>
        <p:nvSpPr>
          <p:cNvPr id="3" name="Footer Placeholder 2">
            <a:extLst>
              <a:ext uri="{FF2B5EF4-FFF2-40B4-BE49-F238E27FC236}">
                <a16:creationId xmlns:a16="http://schemas.microsoft.com/office/drawing/2014/main" id="{C3CDB7F3-D5A8-42F6-9E20-7BC62F75642C}"/>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E79B1060-8BC3-4837-8EB3-9E9D72467494}"/>
              </a:ext>
            </a:extLst>
          </p:cNvPr>
          <p:cNvSpPr>
            <a:spLocks noGrp="1"/>
          </p:cNvSpPr>
          <p:nvPr>
            <p:ph type="sldNum" sz="quarter" idx="12"/>
          </p:nvPr>
        </p:nvSpPr>
        <p:spPr/>
        <p:txBody>
          <a:bodyPr/>
          <a:lstStyle/>
          <a:p>
            <a:fld id="{861E8E4C-932A-4B6F-A4B0-428CD76D8658}" type="slidenum">
              <a:rPr lang="fr-FR" smtClean="0"/>
              <a:t>‹#›</a:t>
            </a:fld>
            <a:endParaRPr lang="fr-FR"/>
          </a:p>
        </p:txBody>
      </p:sp>
      <p:sp>
        <p:nvSpPr>
          <p:cNvPr id="6" name="Rectangle 5">
            <a:extLst>
              <a:ext uri="{FF2B5EF4-FFF2-40B4-BE49-F238E27FC236}">
                <a16:creationId xmlns:a16="http://schemas.microsoft.com/office/drawing/2014/main" id="{7CC8F958-5D85-4145-A827-611A7F4EFA7C}"/>
              </a:ext>
            </a:extLst>
          </p:cNvPr>
          <p:cNvSpPr/>
          <p:nvPr/>
        </p:nvSpPr>
        <p:spPr bwMode="auto">
          <a:xfrm>
            <a:off x="6923100" y="0"/>
            <a:ext cx="5513375" cy="6994525"/>
          </a:xfrm>
          <a:prstGeom prst="rect">
            <a:avLst/>
          </a:prstGeom>
          <a:solidFill>
            <a:srgbClr val="C2E1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BB68CFDF-9231-48DA-985F-89812AC9C278}"/>
              </a:ext>
            </a:extLst>
          </p:cNvPr>
          <p:cNvPicPr>
            <a:picLocks noChangeAspect="1"/>
          </p:cNvPicPr>
          <p:nvPr/>
        </p:nvPicPr>
        <p:blipFill>
          <a:blip r:embed="rId2"/>
          <a:stretch>
            <a:fillRect/>
          </a:stretch>
        </p:blipFill>
        <p:spPr>
          <a:xfrm>
            <a:off x="7961449" y="984831"/>
            <a:ext cx="3436676" cy="5216225"/>
          </a:xfrm>
          <a:prstGeom prst="rect">
            <a:avLst/>
          </a:prstGeom>
        </p:spPr>
      </p:pic>
    </p:spTree>
    <p:extLst>
      <p:ext uri="{BB962C8B-B14F-4D97-AF65-F5344CB8AC3E}">
        <p14:creationId xmlns:p14="http://schemas.microsoft.com/office/powerpoint/2010/main" val="2093062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17E87-9A4E-4CA9-B115-6252B24D5D70}"/>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61680C77-5D81-4217-8E5E-D8B00F53081A}"/>
              </a:ext>
            </a:extLst>
          </p:cNvPr>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6AFAAC25-A827-4592-9975-CE8EAFCBBE56}"/>
              </a:ext>
            </a:extLst>
          </p:cNvPr>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D3A47866-5825-4FF8-8A68-C203F4D517EB}"/>
              </a:ext>
            </a:extLst>
          </p:cNvPr>
          <p:cNvSpPr>
            <a:spLocks noGrp="1"/>
          </p:cNvSpPr>
          <p:nvPr>
            <p:ph type="dt" sz="half" idx="10"/>
          </p:nvPr>
        </p:nvSpPr>
        <p:spPr/>
        <p:txBody>
          <a:bodyPr/>
          <a:lstStyle/>
          <a:p>
            <a:fld id="{D59FCE2E-FB78-4EA7-ABA0-F72FE3B6B4D8}" type="datetimeFigureOut">
              <a:rPr lang="fr-FR" smtClean="0"/>
              <a:t>09/12/2019</a:t>
            </a:fld>
            <a:endParaRPr lang="fr-FR"/>
          </a:p>
        </p:txBody>
      </p:sp>
      <p:sp>
        <p:nvSpPr>
          <p:cNvPr id="6" name="Footer Placeholder 5">
            <a:extLst>
              <a:ext uri="{FF2B5EF4-FFF2-40B4-BE49-F238E27FC236}">
                <a16:creationId xmlns:a16="http://schemas.microsoft.com/office/drawing/2014/main" id="{11FB45B1-F8AA-419E-A92F-DD99EF842707}"/>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70F524E7-EA8B-4E28-990E-2C835409CFDC}"/>
              </a:ext>
            </a:extLst>
          </p:cNvPr>
          <p:cNvSpPr>
            <a:spLocks noGrp="1"/>
          </p:cNvSpPr>
          <p:nvPr>
            <p:ph type="sldNum" sz="quarter" idx="12"/>
          </p:nvPr>
        </p:nvSpPr>
        <p:spPr/>
        <p:txBody>
          <a:bodyPr/>
          <a:lstStyle/>
          <a:p>
            <a:fld id="{861E8E4C-932A-4B6F-A4B0-428CD76D8658}" type="slidenum">
              <a:rPr lang="fr-FR" smtClean="0"/>
              <a:t>‹#›</a:t>
            </a:fld>
            <a:endParaRPr lang="fr-FR"/>
          </a:p>
        </p:txBody>
      </p:sp>
    </p:spTree>
    <p:extLst>
      <p:ext uri="{BB962C8B-B14F-4D97-AF65-F5344CB8AC3E}">
        <p14:creationId xmlns:p14="http://schemas.microsoft.com/office/powerpoint/2010/main" val="282550547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E398D9-6180-4E9B-9184-3A52ABCC0D42}"/>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C29DEE6D-718C-4348-BF63-8EBF25FA69B9}"/>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ADB12D1A-1D26-4F6F-8D68-AFA2E9E4FAE7}"/>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72ECAAAB-B6AE-4691-B361-E1743E3645B6}" type="datetimeFigureOut">
              <a:rPr lang="fr-FR" smtClean="0"/>
              <a:t>09/12/2019</a:t>
            </a:fld>
            <a:endParaRPr lang="fr-FR"/>
          </a:p>
        </p:txBody>
      </p:sp>
      <p:sp>
        <p:nvSpPr>
          <p:cNvPr id="5" name="Footer Placeholder 4">
            <a:extLst>
              <a:ext uri="{FF2B5EF4-FFF2-40B4-BE49-F238E27FC236}">
                <a16:creationId xmlns:a16="http://schemas.microsoft.com/office/drawing/2014/main" id="{310559E3-2B4B-45FC-8DAE-4F10EFAF0F64}"/>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5E006245-F806-4E26-8B1D-9B9C1785755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BA2E3E8F-480F-459E-88ED-676CE1D7F24B}" type="slidenum">
              <a:rPr lang="fr-FR" smtClean="0"/>
              <a:t>‹#›</a:t>
            </a:fld>
            <a:endParaRPr lang="fr-FR"/>
          </a:p>
        </p:txBody>
      </p:sp>
    </p:spTree>
    <p:extLst>
      <p:ext uri="{BB962C8B-B14F-4D97-AF65-F5344CB8AC3E}">
        <p14:creationId xmlns:p14="http://schemas.microsoft.com/office/powerpoint/2010/main" val="3846139695"/>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fr-FR"/>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hyperlink" Target="https://www.microsoft.com/en-us/videoplayer/embed/RWqOXa?pid=RWqOXa-ax-4-idoneplayer&amp;postJsllMsg=true&amp;autoplay=false&amp;mute=false&amp;loop=false&amp;market=enus&amp;playFullScreen=false" TargetMode="External"/><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hyperlink" Target="https://www.microsoft.com/en-us/videoplayer/embed/RWr1Lt?pid=RWr1Lt-ax-5-idoneplayer&amp;postJsllMsg=true&amp;autoplay=false&amp;mute=false&amp;loop=false&amp;market=enus&amp;playFullScreen=false" TargetMode="External"/><Relationship Id="rId1" Type="http://schemas.openxmlformats.org/officeDocument/2006/relationships/slideLayout" Target="../slideLayouts/slideLayout2.xml"/><Relationship Id="rId6" Type="http://schemas.openxmlformats.org/officeDocument/2006/relationships/hyperlink" Target="https://www.microsoft.com/en-us/videoplayer/embed/RWrH6A?pid=RWrH6A-ax-3-idoneplayer&amp;postJsllMsg=true&amp;autoplay=false&amp;mute=false&amp;loop=false&amp;market=enus&amp;playFullScreen=false" TargetMode="External"/><Relationship Id="rId11" Type="http://schemas.openxmlformats.org/officeDocument/2006/relationships/image" Target="../media/image23.png"/><Relationship Id="rId5" Type="http://schemas.openxmlformats.org/officeDocument/2006/relationships/image" Target="../media/image20.png"/><Relationship Id="rId10" Type="http://schemas.openxmlformats.org/officeDocument/2006/relationships/hyperlink" Target="https://www.microsoft.com/en-us/videoplayer/embed/RWqOXG?pid=RWqOXG-ax-6-idoneplayer&amp;postJsllMsg=true&amp;autoplay=false&amp;mute=false&amp;loop=false&amp;market=enus&amp;playFullScreen=false" TargetMode="External"/><Relationship Id="rId4" Type="http://schemas.openxmlformats.org/officeDocument/2006/relationships/hyperlink" Target="https://www.microsoft.com/en-us/videoplayer/embed/RWqWDE?pid=RWqWDE-ax-2id-oneplayer&amp;postJsllMsg=true&amp;autoplay=false&amp;mute=false&amp;loop=false&amp;market=enus&amp;playFullScreen=false" TargetMode="External"/><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eet-bhagdev" TargetMode="External"/><Relationship Id="rId2" Type="http://schemas.openxmlformats.org/officeDocument/2006/relationships/hyperlink" Target="https://twitter.com/meet_bhagdev?lang=e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5E9274E-123A-4858-8DAF-EBFC5B266B45}"/>
              </a:ext>
            </a:extLst>
          </p:cNvPr>
          <p:cNvSpPr>
            <a:spLocks noGrp="1"/>
          </p:cNvSpPr>
          <p:nvPr>
            <p:ph type="title"/>
          </p:nvPr>
        </p:nvSpPr>
        <p:spPr/>
        <p:txBody>
          <a:bodyPr/>
          <a:lstStyle/>
          <a:p>
            <a:endParaRPr lang="fr-FR"/>
          </a:p>
        </p:txBody>
      </p:sp>
      <p:pic>
        <p:nvPicPr>
          <p:cNvPr id="3" name="Picture 2">
            <a:extLst>
              <a:ext uri="{FF2B5EF4-FFF2-40B4-BE49-F238E27FC236}">
                <a16:creationId xmlns:a16="http://schemas.microsoft.com/office/drawing/2014/main" id="{C26FD1D1-6EFE-4433-8902-1098D9276DAA}"/>
              </a:ext>
            </a:extLst>
          </p:cNvPr>
          <p:cNvPicPr/>
          <p:nvPr/>
        </p:nvPicPr>
        <p:blipFill>
          <a:blip r:embed="rId2"/>
          <a:stretch>
            <a:fillRect/>
          </a:stretch>
        </p:blipFill>
        <p:spPr>
          <a:xfrm>
            <a:off x="0" y="172016"/>
            <a:ext cx="12436475" cy="6994525"/>
          </a:xfrm>
          <a:prstGeom prst="rect">
            <a:avLst/>
          </a:prstGeom>
        </p:spPr>
      </p:pic>
      <p:pic>
        <p:nvPicPr>
          <p:cNvPr id="7" name="Picture 6">
            <a:extLst>
              <a:ext uri="{FF2B5EF4-FFF2-40B4-BE49-F238E27FC236}">
                <a16:creationId xmlns:a16="http://schemas.microsoft.com/office/drawing/2014/main" id="{547FD309-8CFA-7B49-87C6-82277703E493}"/>
              </a:ext>
            </a:extLst>
          </p:cNvPr>
          <p:cNvPicPr>
            <a:picLocks noChangeAspect="1"/>
          </p:cNvPicPr>
          <p:nvPr/>
        </p:nvPicPr>
        <p:blipFill>
          <a:blip r:embed="rId3"/>
          <a:stretch>
            <a:fillRect/>
          </a:stretch>
        </p:blipFill>
        <p:spPr>
          <a:xfrm>
            <a:off x="527713" y="5295741"/>
            <a:ext cx="5174818" cy="1707177"/>
          </a:xfrm>
          <a:prstGeom prst="rect">
            <a:avLst/>
          </a:prstGeom>
        </p:spPr>
      </p:pic>
      <p:sp>
        <p:nvSpPr>
          <p:cNvPr id="5" name="TextBox 4">
            <a:extLst>
              <a:ext uri="{FF2B5EF4-FFF2-40B4-BE49-F238E27FC236}">
                <a16:creationId xmlns:a16="http://schemas.microsoft.com/office/drawing/2014/main" id="{52C1303A-68EC-3045-947F-E61598A87277}"/>
              </a:ext>
            </a:extLst>
          </p:cNvPr>
          <p:cNvSpPr txBox="1"/>
          <p:nvPr/>
        </p:nvSpPr>
        <p:spPr>
          <a:xfrm>
            <a:off x="544338" y="5132118"/>
            <a:ext cx="5436841" cy="1384995"/>
          </a:xfrm>
          <a:prstGeom prst="rect">
            <a:avLst/>
          </a:prstGeom>
          <a:noFill/>
        </p:spPr>
        <p:txBody>
          <a:bodyPr wrap="square" rtlCol="0">
            <a:spAutoFit/>
          </a:bodyPr>
          <a:lstStyle/>
          <a:p>
            <a:r>
              <a:rPr lang="en-US" sz="2800" dirty="0">
                <a:solidFill>
                  <a:schemeClr val="bg1"/>
                </a:solidFill>
                <a:latin typeface="Segoe UI Emoji" panose="020B0502040204020203" pitchFamily="34" charset="0"/>
                <a:ea typeface="Segoe UI Emoji" panose="020B0502040204020203" pitchFamily="34" charset="0"/>
                <a:cs typeface="Calibri" panose="020F0502020204030204" pitchFamily="34" charset="0"/>
              </a:rPr>
              <a:t>Meet Bhagdev</a:t>
            </a:r>
          </a:p>
          <a:p>
            <a:r>
              <a:rPr lang="en-US" sz="2800" dirty="0">
                <a:solidFill>
                  <a:schemeClr val="bg1"/>
                </a:solidFill>
                <a:latin typeface="Segoe UI Emoji" panose="020B0502040204020203" pitchFamily="34" charset="0"/>
                <a:ea typeface="Segoe UI Emoji" panose="020B0502040204020203" pitchFamily="34" charset="0"/>
                <a:cs typeface="Calibri" panose="020F0502020204030204" pitchFamily="34" charset="0"/>
              </a:rPr>
              <a:t>Program Manager, Azure</a:t>
            </a:r>
          </a:p>
          <a:p>
            <a:r>
              <a:rPr lang="en-US" sz="2800" dirty="0">
                <a:solidFill>
                  <a:schemeClr val="bg1"/>
                </a:solidFill>
                <a:latin typeface="Segoe UI Emoji" panose="020B0502040204020203" pitchFamily="34" charset="0"/>
                <a:ea typeface="Segoe UI Emoji" panose="020B0502040204020203" pitchFamily="34" charset="0"/>
                <a:cs typeface="Calibri" panose="020F0502020204030204" pitchFamily="34" charset="0"/>
              </a:rPr>
              <a:t>Microsoft</a:t>
            </a:r>
          </a:p>
        </p:txBody>
      </p:sp>
    </p:spTree>
    <p:extLst>
      <p:ext uri="{BB962C8B-B14F-4D97-AF65-F5344CB8AC3E}">
        <p14:creationId xmlns:p14="http://schemas.microsoft.com/office/powerpoint/2010/main" val="318528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FA82BF1-24C0-46C1-9454-B0F8B3490EB8}"/>
              </a:ext>
            </a:extLst>
          </p:cNvPr>
          <p:cNvSpPr/>
          <p:nvPr/>
        </p:nvSpPr>
        <p:spPr>
          <a:xfrm>
            <a:off x="5015941" y="-1"/>
            <a:ext cx="7419652" cy="69945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873"/>
          </a:p>
        </p:txBody>
      </p:sp>
      <p:sp>
        <p:nvSpPr>
          <p:cNvPr id="20" name="Freeform 5">
            <a:extLst>
              <a:ext uri="{FF2B5EF4-FFF2-40B4-BE49-F238E27FC236}">
                <a16:creationId xmlns:a16="http://schemas.microsoft.com/office/drawing/2014/main" id="{85D42026-ABE5-4E62-8063-09E78E1F935B}"/>
              </a:ext>
            </a:extLst>
          </p:cNvPr>
          <p:cNvSpPr>
            <a:spLocks/>
          </p:cNvSpPr>
          <p:nvPr/>
        </p:nvSpPr>
        <p:spPr bwMode="auto">
          <a:xfrm rot="5400000">
            <a:off x="6302955" y="359645"/>
            <a:ext cx="2097732" cy="2068560"/>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solidFill>
            <a:schemeClr val="bg1"/>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21" name="Freeform 6">
            <a:extLst>
              <a:ext uri="{FF2B5EF4-FFF2-40B4-BE49-F238E27FC236}">
                <a16:creationId xmlns:a16="http://schemas.microsoft.com/office/drawing/2014/main" id="{ADD99803-C9FE-4B59-8727-9C09511190A0}"/>
              </a:ext>
            </a:extLst>
          </p:cNvPr>
          <p:cNvSpPr>
            <a:spLocks/>
          </p:cNvSpPr>
          <p:nvPr/>
        </p:nvSpPr>
        <p:spPr bwMode="auto">
          <a:xfrm rot="5400000">
            <a:off x="6840584" y="2926937"/>
            <a:ext cx="2051888" cy="1039142"/>
          </a:xfrm>
          <a:custGeom>
            <a:avLst/>
            <a:gdLst>
              <a:gd name="T0" fmla="*/ 8 w 736"/>
              <a:gd name="T1" fmla="*/ 372 h 372"/>
              <a:gd name="T2" fmla="*/ 0 w 736"/>
              <a:gd name="T3" fmla="*/ 370 h 372"/>
              <a:gd name="T4" fmla="*/ 29 w 736"/>
              <a:gd name="T5" fmla="*/ 260 h 372"/>
              <a:gd name="T6" fmla="*/ 161 w 736"/>
              <a:gd name="T7" fmla="*/ 74 h 372"/>
              <a:gd name="T8" fmla="*/ 382 w 736"/>
              <a:gd name="T9" fmla="*/ 0 h 372"/>
              <a:gd name="T10" fmla="*/ 604 w 736"/>
              <a:gd name="T11" fmla="*/ 74 h 372"/>
              <a:gd name="T12" fmla="*/ 736 w 736"/>
              <a:gd name="T13" fmla="*/ 261 h 372"/>
              <a:gd name="T14" fmla="*/ 732 w 736"/>
              <a:gd name="T15" fmla="*/ 275 h 372"/>
              <a:gd name="T16" fmla="*/ 729 w 736"/>
              <a:gd name="T17" fmla="*/ 263 h 372"/>
              <a:gd name="T18" fmla="*/ 382 w 736"/>
              <a:gd name="T19" fmla="*/ 8 h 372"/>
              <a:gd name="T20" fmla="*/ 36 w 736"/>
              <a:gd name="T21" fmla="*/ 263 h 372"/>
              <a:gd name="T22" fmla="*/ 8 w 736"/>
              <a:gd name="T23"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6" h="372">
                <a:moveTo>
                  <a:pt x="8" y="372"/>
                </a:moveTo>
                <a:cubicBezTo>
                  <a:pt x="0" y="370"/>
                  <a:pt x="0" y="370"/>
                  <a:pt x="0" y="370"/>
                </a:cubicBezTo>
                <a:cubicBezTo>
                  <a:pt x="0" y="369"/>
                  <a:pt x="18" y="295"/>
                  <a:pt x="29" y="260"/>
                </a:cubicBezTo>
                <a:cubicBezTo>
                  <a:pt x="52" y="187"/>
                  <a:pt x="99" y="120"/>
                  <a:pt x="161" y="74"/>
                </a:cubicBezTo>
                <a:cubicBezTo>
                  <a:pt x="225" y="26"/>
                  <a:pt x="302" y="0"/>
                  <a:pt x="382" y="0"/>
                </a:cubicBezTo>
                <a:cubicBezTo>
                  <a:pt x="463" y="0"/>
                  <a:pt x="540" y="26"/>
                  <a:pt x="604" y="74"/>
                </a:cubicBezTo>
                <a:cubicBezTo>
                  <a:pt x="666" y="120"/>
                  <a:pt x="713" y="187"/>
                  <a:pt x="736" y="261"/>
                </a:cubicBezTo>
                <a:cubicBezTo>
                  <a:pt x="732" y="275"/>
                  <a:pt x="732" y="275"/>
                  <a:pt x="732" y="275"/>
                </a:cubicBezTo>
                <a:cubicBezTo>
                  <a:pt x="729" y="263"/>
                  <a:pt x="729" y="263"/>
                  <a:pt x="729" y="263"/>
                </a:cubicBezTo>
                <a:cubicBezTo>
                  <a:pt x="681" y="111"/>
                  <a:pt x="542" y="8"/>
                  <a:pt x="382" y="8"/>
                </a:cubicBezTo>
                <a:cubicBezTo>
                  <a:pt x="223" y="8"/>
                  <a:pt x="84" y="111"/>
                  <a:pt x="36" y="263"/>
                </a:cubicBezTo>
                <a:cubicBezTo>
                  <a:pt x="26" y="297"/>
                  <a:pt x="8" y="371"/>
                  <a:pt x="8" y="372"/>
                </a:cubicBezTo>
                <a:close/>
              </a:path>
            </a:pathLst>
          </a:custGeom>
          <a:solidFill>
            <a:schemeClr val="bg1"/>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22" name="Freeform 7">
            <a:extLst>
              <a:ext uri="{FF2B5EF4-FFF2-40B4-BE49-F238E27FC236}">
                <a16:creationId xmlns:a16="http://schemas.microsoft.com/office/drawing/2014/main" id="{8E66441A-8DB2-4711-97D9-F06999F99935}"/>
              </a:ext>
            </a:extLst>
          </p:cNvPr>
          <p:cNvSpPr>
            <a:spLocks/>
          </p:cNvSpPr>
          <p:nvPr/>
        </p:nvSpPr>
        <p:spPr bwMode="auto">
          <a:xfrm rot="5400000">
            <a:off x="5813945" y="3006124"/>
            <a:ext cx="2050499" cy="1043309"/>
          </a:xfrm>
          <a:custGeom>
            <a:avLst/>
            <a:gdLst>
              <a:gd name="T0" fmla="*/ 353 w 736"/>
              <a:gd name="T1" fmla="*/ 374 h 374"/>
              <a:gd name="T2" fmla="*/ 132 w 736"/>
              <a:gd name="T3" fmla="*/ 301 h 374"/>
              <a:gd name="T4" fmla="*/ 0 w 736"/>
              <a:gd name="T5" fmla="*/ 114 h 374"/>
              <a:gd name="T6" fmla="*/ 3 w 736"/>
              <a:gd name="T7" fmla="*/ 99 h 374"/>
              <a:gd name="T8" fmla="*/ 7 w 736"/>
              <a:gd name="T9" fmla="*/ 112 h 374"/>
              <a:gd name="T10" fmla="*/ 353 w 736"/>
              <a:gd name="T11" fmla="*/ 366 h 374"/>
              <a:gd name="T12" fmla="*/ 700 w 736"/>
              <a:gd name="T13" fmla="*/ 112 h 374"/>
              <a:gd name="T14" fmla="*/ 728 w 736"/>
              <a:gd name="T15" fmla="*/ 3 h 374"/>
              <a:gd name="T16" fmla="*/ 733 w 736"/>
              <a:gd name="T17" fmla="*/ 0 h 374"/>
              <a:gd name="T18" fmla="*/ 736 w 736"/>
              <a:gd name="T19" fmla="*/ 5 h 374"/>
              <a:gd name="T20" fmla="*/ 707 w 736"/>
              <a:gd name="T21" fmla="*/ 114 h 374"/>
              <a:gd name="T22" fmla="*/ 575 w 736"/>
              <a:gd name="T23" fmla="*/ 301 h 374"/>
              <a:gd name="T24" fmla="*/ 353 w 736"/>
              <a:gd name="T25" fmla="*/ 374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6" h="374">
                <a:moveTo>
                  <a:pt x="353" y="374"/>
                </a:moveTo>
                <a:cubicBezTo>
                  <a:pt x="273" y="374"/>
                  <a:pt x="196" y="349"/>
                  <a:pt x="132" y="301"/>
                </a:cubicBezTo>
                <a:cubicBezTo>
                  <a:pt x="69" y="254"/>
                  <a:pt x="23" y="188"/>
                  <a:pt x="0" y="114"/>
                </a:cubicBezTo>
                <a:cubicBezTo>
                  <a:pt x="3" y="99"/>
                  <a:pt x="3" y="99"/>
                  <a:pt x="3" y="99"/>
                </a:cubicBezTo>
                <a:cubicBezTo>
                  <a:pt x="7" y="112"/>
                  <a:pt x="7" y="112"/>
                  <a:pt x="7" y="112"/>
                </a:cubicBezTo>
                <a:cubicBezTo>
                  <a:pt x="55" y="264"/>
                  <a:pt x="194" y="366"/>
                  <a:pt x="353" y="366"/>
                </a:cubicBezTo>
                <a:cubicBezTo>
                  <a:pt x="513" y="366"/>
                  <a:pt x="652" y="264"/>
                  <a:pt x="700" y="112"/>
                </a:cubicBezTo>
                <a:cubicBezTo>
                  <a:pt x="710" y="78"/>
                  <a:pt x="728" y="4"/>
                  <a:pt x="728" y="3"/>
                </a:cubicBezTo>
                <a:cubicBezTo>
                  <a:pt x="733" y="0"/>
                  <a:pt x="733" y="0"/>
                  <a:pt x="733" y="0"/>
                </a:cubicBezTo>
                <a:cubicBezTo>
                  <a:pt x="736" y="5"/>
                  <a:pt x="736" y="5"/>
                  <a:pt x="736" y="5"/>
                </a:cubicBezTo>
                <a:cubicBezTo>
                  <a:pt x="736" y="5"/>
                  <a:pt x="718" y="80"/>
                  <a:pt x="707" y="114"/>
                </a:cubicBezTo>
                <a:cubicBezTo>
                  <a:pt x="684" y="188"/>
                  <a:pt x="637" y="254"/>
                  <a:pt x="575" y="301"/>
                </a:cubicBezTo>
                <a:cubicBezTo>
                  <a:pt x="511" y="349"/>
                  <a:pt x="434" y="374"/>
                  <a:pt x="353" y="374"/>
                </a:cubicBezTo>
                <a:close/>
              </a:path>
            </a:pathLst>
          </a:custGeom>
          <a:solidFill>
            <a:schemeClr val="bg1"/>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9" name="Freeform 5">
            <a:extLst>
              <a:ext uri="{FF2B5EF4-FFF2-40B4-BE49-F238E27FC236}">
                <a16:creationId xmlns:a16="http://schemas.microsoft.com/office/drawing/2014/main" id="{BAF6700C-343F-4877-8218-CE9149E2E1D0}"/>
              </a:ext>
            </a:extLst>
          </p:cNvPr>
          <p:cNvSpPr>
            <a:spLocks/>
          </p:cNvSpPr>
          <p:nvPr/>
        </p:nvSpPr>
        <p:spPr bwMode="auto">
          <a:xfrm rot="5400000" flipH="1" flipV="1">
            <a:off x="6280572" y="4543938"/>
            <a:ext cx="2120270" cy="2090784"/>
          </a:xfrm>
          <a:custGeom>
            <a:avLst/>
            <a:gdLst>
              <a:gd name="T0" fmla="*/ 370 w 753"/>
              <a:gd name="T1" fmla="*/ 741 h 741"/>
              <a:gd name="T2" fmla="*/ 0 w 753"/>
              <a:gd name="T3" fmla="*/ 371 h 741"/>
              <a:gd name="T4" fmla="*/ 370 w 753"/>
              <a:gd name="T5" fmla="*/ 0 h 741"/>
              <a:gd name="T6" fmla="*/ 592 w 753"/>
              <a:gd name="T7" fmla="*/ 74 h 741"/>
              <a:gd name="T8" fmla="*/ 724 w 753"/>
              <a:gd name="T9" fmla="*/ 261 h 741"/>
              <a:gd name="T10" fmla="*/ 720 w 753"/>
              <a:gd name="T11" fmla="*/ 275 h 741"/>
              <a:gd name="T12" fmla="*/ 717 w 753"/>
              <a:gd name="T13" fmla="*/ 263 h 741"/>
              <a:gd name="T14" fmla="*/ 370 w 753"/>
              <a:gd name="T15" fmla="*/ 8 h 741"/>
              <a:gd name="T16" fmla="*/ 8 w 753"/>
              <a:gd name="T17" fmla="*/ 371 h 741"/>
              <a:gd name="T18" fmla="*/ 370 w 753"/>
              <a:gd name="T19" fmla="*/ 733 h 741"/>
              <a:gd name="T20" fmla="*/ 717 w 753"/>
              <a:gd name="T21" fmla="*/ 479 h 741"/>
              <a:gd name="T22" fmla="*/ 745 w 753"/>
              <a:gd name="T23" fmla="*/ 370 h 741"/>
              <a:gd name="T24" fmla="*/ 750 w 753"/>
              <a:gd name="T25" fmla="*/ 367 h 741"/>
              <a:gd name="T26" fmla="*/ 753 w 753"/>
              <a:gd name="T27" fmla="*/ 372 h 741"/>
              <a:gd name="T28" fmla="*/ 724 w 753"/>
              <a:gd name="T29" fmla="*/ 481 h 741"/>
              <a:gd name="T30" fmla="*/ 592 w 753"/>
              <a:gd name="T31" fmla="*/ 668 h 741"/>
              <a:gd name="T32" fmla="*/ 370 w 753"/>
              <a:gd name="T33" fmla="*/ 741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3" h="741">
                <a:moveTo>
                  <a:pt x="370" y="741"/>
                </a:moveTo>
                <a:cubicBezTo>
                  <a:pt x="166" y="741"/>
                  <a:pt x="0" y="575"/>
                  <a:pt x="0" y="371"/>
                </a:cubicBezTo>
                <a:cubicBezTo>
                  <a:pt x="0" y="167"/>
                  <a:pt x="166" y="0"/>
                  <a:pt x="370" y="0"/>
                </a:cubicBezTo>
                <a:cubicBezTo>
                  <a:pt x="451" y="0"/>
                  <a:pt x="528" y="26"/>
                  <a:pt x="592" y="74"/>
                </a:cubicBezTo>
                <a:cubicBezTo>
                  <a:pt x="654" y="120"/>
                  <a:pt x="701" y="187"/>
                  <a:pt x="724" y="261"/>
                </a:cubicBezTo>
                <a:cubicBezTo>
                  <a:pt x="720" y="275"/>
                  <a:pt x="720" y="275"/>
                  <a:pt x="720" y="275"/>
                </a:cubicBezTo>
                <a:cubicBezTo>
                  <a:pt x="717" y="263"/>
                  <a:pt x="717" y="263"/>
                  <a:pt x="717" y="263"/>
                </a:cubicBezTo>
                <a:cubicBezTo>
                  <a:pt x="669" y="111"/>
                  <a:pt x="530" y="8"/>
                  <a:pt x="370" y="8"/>
                </a:cubicBezTo>
                <a:cubicBezTo>
                  <a:pt x="170" y="8"/>
                  <a:pt x="8" y="171"/>
                  <a:pt x="8" y="371"/>
                </a:cubicBezTo>
                <a:cubicBezTo>
                  <a:pt x="8" y="571"/>
                  <a:pt x="170" y="733"/>
                  <a:pt x="370" y="733"/>
                </a:cubicBezTo>
                <a:cubicBezTo>
                  <a:pt x="530" y="733"/>
                  <a:pt x="669" y="631"/>
                  <a:pt x="717" y="479"/>
                </a:cubicBezTo>
                <a:cubicBezTo>
                  <a:pt x="727" y="445"/>
                  <a:pt x="745" y="371"/>
                  <a:pt x="745" y="370"/>
                </a:cubicBezTo>
                <a:cubicBezTo>
                  <a:pt x="750" y="367"/>
                  <a:pt x="750" y="367"/>
                  <a:pt x="750" y="367"/>
                </a:cubicBezTo>
                <a:cubicBezTo>
                  <a:pt x="753" y="372"/>
                  <a:pt x="753" y="372"/>
                  <a:pt x="753" y="372"/>
                </a:cubicBezTo>
                <a:cubicBezTo>
                  <a:pt x="753" y="372"/>
                  <a:pt x="735" y="447"/>
                  <a:pt x="724" y="481"/>
                </a:cubicBezTo>
                <a:cubicBezTo>
                  <a:pt x="701" y="555"/>
                  <a:pt x="654" y="621"/>
                  <a:pt x="592" y="668"/>
                </a:cubicBezTo>
                <a:cubicBezTo>
                  <a:pt x="528" y="716"/>
                  <a:pt x="451" y="741"/>
                  <a:pt x="370" y="741"/>
                </a:cubicBezTo>
                <a:close/>
              </a:path>
            </a:pathLst>
          </a:custGeom>
          <a:solidFill>
            <a:schemeClr val="bg1"/>
          </a:solidFill>
          <a:ln w="9525">
            <a:solidFill>
              <a:schemeClr val="bg1"/>
            </a:solidFill>
            <a:round/>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8" name="Rectangle 7">
            <a:extLst>
              <a:ext uri="{FF2B5EF4-FFF2-40B4-BE49-F238E27FC236}">
                <a16:creationId xmlns:a16="http://schemas.microsoft.com/office/drawing/2014/main" id="{0E9332F8-B764-45BF-BCA2-E1B26593862E}"/>
              </a:ext>
            </a:extLst>
          </p:cNvPr>
          <p:cNvSpPr/>
          <p:nvPr/>
        </p:nvSpPr>
        <p:spPr>
          <a:xfrm>
            <a:off x="8773778" y="5170071"/>
            <a:ext cx="2049786" cy="772202"/>
          </a:xfrm>
          <a:prstGeom prst="rect">
            <a:avLst/>
          </a:prstGeom>
        </p:spPr>
        <p:txBody>
          <a:bodyPr wrap="square">
            <a:spAutoFit/>
          </a:bodyPr>
          <a:lstStyle/>
          <a:p>
            <a:pPr>
              <a:lnSpc>
                <a:spcPct val="90000"/>
              </a:lnSpc>
              <a:spcAft>
                <a:spcPts val="600"/>
              </a:spcAft>
              <a:defRPr/>
            </a:pPr>
            <a:r>
              <a:rPr lang="en-US" sz="2400" b="1">
                <a:solidFill>
                  <a:schemeClr val="bg1"/>
                </a:solidFill>
                <a:latin typeface="Segoe UI Semibold" panose="020B0702040204020203" pitchFamily="34" charset="0"/>
                <a:cs typeface="Segoe UI Semibold" panose="020B0702040204020203" pitchFamily="34" charset="0"/>
              </a:rPr>
              <a:t>Cloud Computing</a:t>
            </a:r>
          </a:p>
        </p:txBody>
      </p:sp>
      <p:sp>
        <p:nvSpPr>
          <p:cNvPr id="9" name="Rectangle 8">
            <a:extLst>
              <a:ext uri="{FF2B5EF4-FFF2-40B4-BE49-F238E27FC236}">
                <a16:creationId xmlns:a16="http://schemas.microsoft.com/office/drawing/2014/main" id="{D548AC35-45DD-46F8-99AD-57561752433F}"/>
              </a:ext>
            </a:extLst>
          </p:cNvPr>
          <p:cNvSpPr/>
          <p:nvPr/>
        </p:nvSpPr>
        <p:spPr>
          <a:xfrm>
            <a:off x="8773778" y="1017650"/>
            <a:ext cx="1272814" cy="433187"/>
          </a:xfrm>
          <a:prstGeom prst="rect">
            <a:avLst/>
          </a:prstGeom>
        </p:spPr>
        <p:txBody>
          <a:bodyPr wrap="none">
            <a:spAutoFit/>
          </a:bodyPr>
          <a:lstStyle/>
          <a:p>
            <a:pPr>
              <a:lnSpc>
                <a:spcPct val="90000"/>
              </a:lnSpc>
              <a:spcAft>
                <a:spcPts val="600"/>
              </a:spcAft>
              <a:defRPr/>
            </a:pPr>
            <a:r>
              <a:rPr lang="en-US" sz="2400" b="1">
                <a:solidFill>
                  <a:schemeClr val="bg1"/>
                </a:solidFill>
                <a:latin typeface="Segoe UI Semibold" panose="020B0702040204020203" pitchFamily="34" charset="0"/>
                <a:cs typeface="Segoe UI Semibold" panose="020B0702040204020203" pitchFamily="34" charset="0"/>
              </a:rPr>
              <a:t>Big Data</a:t>
            </a:r>
          </a:p>
        </p:txBody>
      </p:sp>
      <p:sp>
        <p:nvSpPr>
          <p:cNvPr id="10" name="Rectangle 9">
            <a:extLst>
              <a:ext uri="{FF2B5EF4-FFF2-40B4-BE49-F238E27FC236}">
                <a16:creationId xmlns:a16="http://schemas.microsoft.com/office/drawing/2014/main" id="{CFAC6DC4-4620-44E6-9868-242A09898334}"/>
              </a:ext>
            </a:extLst>
          </p:cNvPr>
          <p:cNvSpPr/>
          <p:nvPr/>
        </p:nvSpPr>
        <p:spPr>
          <a:xfrm>
            <a:off x="8773778" y="3021063"/>
            <a:ext cx="1615819" cy="772202"/>
          </a:xfrm>
          <a:prstGeom prst="rect">
            <a:avLst/>
          </a:prstGeom>
        </p:spPr>
        <p:txBody>
          <a:bodyPr wrap="none">
            <a:spAutoFit/>
          </a:bodyPr>
          <a:lstStyle/>
          <a:p>
            <a:pPr>
              <a:lnSpc>
                <a:spcPct val="90000"/>
              </a:lnSpc>
              <a:spcAft>
                <a:spcPts val="600"/>
              </a:spcAft>
              <a:defRPr/>
            </a:pPr>
            <a:r>
              <a:rPr lang="en-US" sz="2400" b="1">
                <a:solidFill>
                  <a:schemeClr val="bg1"/>
                </a:solidFill>
                <a:latin typeface="Segoe UI Semibold" panose="020B0702040204020203" pitchFamily="34" charset="0"/>
                <a:cs typeface="Segoe UI Semibold" panose="020B0702040204020203" pitchFamily="34" charset="0"/>
              </a:rPr>
              <a:t>Powerful</a:t>
            </a:r>
            <a:r>
              <a:rPr lang="en-US" sz="2400">
                <a:solidFill>
                  <a:schemeClr val="accent1"/>
                </a:solidFill>
                <a:latin typeface="Segoe UI Semilight" panose="020B0402040204020203" pitchFamily="34" charset="0"/>
                <a:cs typeface="Segoe UI Semilight" panose="020B0402040204020203" pitchFamily="34" charset="0"/>
              </a:rPr>
              <a:t> </a:t>
            </a:r>
            <a:br>
              <a:rPr lang="en-US" sz="2400">
                <a:solidFill>
                  <a:schemeClr val="accent1"/>
                </a:solidFill>
                <a:latin typeface="Segoe UI Semilight" panose="020B0402040204020203" pitchFamily="34" charset="0"/>
                <a:cs typeface="Segoe UI Semilight" panose="020B0402040204020203" pitchFamily="34" charset="0"/>
              </a:rPr>
            </a:br>
            <a:r>
              <a:rPr lang="en-US" sz="2400" b="1">
                <a:solidFill>
                  <a:schemeClr val="bg1"/>
                </a:solidFill>
                <a:latin typeface="Segoe UI Semibold" panose="020B0702040204020203" pitchFamily="34" charset="0"/>
                <a:cs typeface="Segoe UI Semibold" panose="020B0702040204020203" pitchFamily="34" charset="0"/>
              </a:rPr>
              <a:t>Algorithms</a:t>
            </a:r>
          </a:p>
        </p:txBody>
      </p:sp>
      <p:sp>
        <p:nvSpPr>
          <p:cNvPr id="11" name="Freeform 5">
            <a:extLst>
              <a:ext uri="{FF2B5EF4-FFF2-40B4-BE49-F238E27FC236}">
                <a16:creationId xmlns:a16="http://schemas.microsoft.com/office/drawing/2014/main" id="{28006A3C-B3EA-421E-A2CD-593454E90F23}"/>
              </a:ext>
            </a:extLst>
          </p:cNvPr>
          <p:cNvSpPr>
            <a:spLocks noEditPoints="1"/>
          </p:cNvSpPr>
          <p:nvPr/>
        </p:nvSpPr>
        <p:spPr bwMode="auto">
          <a:xfrm>
            <a:off x="7092415" y="5329405"/>
            <a:ext cx="632946" cy="438352"/>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path>
            </a:pathLst>
          </a:custGeom>
          <a:solidFill>
            <a:schemeClr val="accent1"/>
          </a:solidFill>
          <a:ln>
            <a:solidFill>
              <a:schemeClr val="bg1"/>
            </a:solidFill>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2" name="Freeform 9">
            <a:extLst>
              <a:ext uri="{FF2B5EF4-FFF2-40B4-BE49-F238E27FC236}">
                <a16:creationId xmlns:a16="http://schemas.microsoft.com/office/drawing/2014/main" id="{5432B051-ADF1-447F-9F12-9CA43301E8D5}"/>
              </a:ext>
            </a:extLst>
          </p:cNvPr>
          <p:cNvSpPr>
            <a:spLocks/>
          </p:cNvSpPr>
          <p:nvPr/>
        </p:nvSpPr>
        <p:spPr bwMode="auto">
          <a:xfrm flipH="1">
            <a:off x="7094484" y="3200146"/>
            <a:ext cx="628811" cy="398857"/>
          </a:xfrm>
          <a:custGeom>
            <a:avLst/>
            <a:gdLst>
              <a:gd name="T0" fmla="*/ 213 w 309"/>
              <a:gd name="T1" fmla="*/ 49 h 196"/>
              <a:gd name="T2" fmla="*/ 213 w 309"/>
              <a:gd name="T3" fmla="*/ 29 h 196"/>
              <a:gd name="T4" fmla="*/ 193 w 309"/>
              <a:gd name="T5" fmla="*/ 29 h 196"/>
              <a:gd name="T6" fmla="*/ 116 w 309"/>
              <a:gd name="T7" fmla="*/ 29 h 196"/>
              <a:gd name="T8" fmla="*/ 116 w 309"/>
              <a:gd name="T9" fmla="*/ 19 h 196"/>
              <a:gd name="T10" fmla="*/ 116 w 309"/>
              <a:gd name="T11" fmla="*/ 0 h 196"/>
              <a:gd name="T12" fmla="*/ 96 w 309"/>
              <a:gd name="T13" fmla="*/ 0 h 196"/>
              <a:gd name="T14" fmla="*/ 0 w 309"/>
              <a:gd name="T15" fmla="*/ 0 h 196"/>
              <a:gd name="T16" fmla="*/ 0 w 309"/>
              <a:gd name="T17" fmla="*/ 19 h 196"/>
              <a:gd name="T18" fmla="*/ 96 w 309"/>
              <a:gd name="T19" fmla="*/ 19 h 196"/>
              <a:gd name="T20" fmla="*/ 96 w 309"/>
              <a:gd name="T21" fmla="*/ 58 h 196"/>
              <a:gd name="T22" fmla="*/ 0 w 309"/>
              <a:gd name="T23" fmla="*/ 58 h 196"/>
              <a:gd name="T24" fmla="*/ 0 w 309"/>
              <a:gd name="T25" fmla="*/ 78 h 196"/>
              <a:gd name="T26" fmla="*/ 96 w 309"/>
              <a:gd name="T27" fmla="*/ 78 h 196"/>
              <a:gd name="T28" fmla="*/ 116 w 309"/>
              <a:gd name="T29" fmla="*/ 78 h 196"/>
              <a:gd name="T30" fmla="*/ 116 w 309"/>
              <a:gd name="T31" fmla="*/ 58 h 196"/>
              <a:gd name="T32" fmla="*/ 116 w 309"/>
              <a:gd name="T33" fmla="*/ 49 h 196"/>
              <a:gd name="T34" fmla="*/ 193 w 309"/>
              <a:gd name="T35" fmla="*/ 49 h 196"/>
              <a:gd name="T36" fmla="*/ 193 w 309"/>
              <a:gd name="T37" fmla="*/ 147 h 196"/>
              <a:gd name="T38" fmla="*/ 116 w 309"/>
              <a:gd name="T39" fmla="*/ 147 h 196"/>
              <a:gd name="T40" fmla="*/ 116 w 309"/>
              <a:gd name="T41" fmla="*/ 137 h 196"/>
              <a:gd name="T42" fmla="*/ 116 w 309"/>
              <a:gd name="T43" fmla="*/ 117 h 196"/>
              <a:gd name="T44" fmla="*/ 96 w 309"/>
              <a:gd name="T45" fmla="*/ 117 h 196"/>
              <a:gd name="T46" fmla="*/ 0 w 309"/>
              <a:gd name="T47" fmla="*/ 117 h 196"/>
              <a:gd name="T48" fmla="*/ 0 w 309"/>
              <a:gd name="T49" fmla="*/ 137 h 196"/>
              <a:gd name="T50" fmla="*/ 96 w 309"/>
              <a:gd name="T51" fmla="*/ 137 h 196"/>
              <a:gd name="T52" fmla="*/ 96 w 309"/>
              <a:gd name="T53" fmla="*/ 176 h 196"/>
              <a:gd name="T54" fmla="*/ 0 w 309"/>
              <a:gd name="T55" fmla="*/ 176 h 196"/>
              <a:gd name="T56" fmla="*/ 0 w 309"/>
              <a:gd name="T57" fmla="*/ 196 h 196"/>
              <a:gd name="T58" fmla="*/ 96 w 309"/>
              <a:gd name="T59" fmla="*/ 196 h 196"/>
              <a:gd name="T60" fmla="*/ 116 w 309"/>
              <a:gd name="T61" fmla="*/ 196 h 196"/>
              <a:gd name="T62" fmla="*/ 116 w 309"/>
              <a:gd name="T63" fmla="*/ 176 h 196"/>
              <a:gd name="T64" fmla="*/ 116 w 309"/>
              <a:gd name="T65" fmla="*/ 166 h 196"/>
              <a:gd name="T66" fmla="*/ 193 w 309"/>
              <a:gd name="T67" fmla="*/ 166 h 196"/>
              <a:gd name="T68" fmla="*/ 213 w 309"/>
              <a:gd name="T69" fmla="*/ 166 h 196"/>
              <a:gd name="T70" fmla="*/ 213 w 309"/>
              <a:gd name="T71" fmla="*/ 147 h 196"/>
              <a:gd name="T72" fmla="*/ 213 w 309"/>
              <a:gd name="T73" fmla="*/ 107 h 196"/>
              <a:gd name="T74" fmla="*/ 309 w 309"/>
              <a:gd name="T75" fmla="*/ 107 h 196"/>
              <a:gd name="T76" fmla="*/ 309 w 309"/>
              <a:gd name="T77" fmla="*/ 88 h 196"/>
              <a:gd name="T78" fmla="*/ 213 w 309"/>
              <a:gd name="T79" fmla="*/ 88 h 196"/>
              <a:gd name="T80" fmla="*/ 213 w 309"/>
              <a:gd name="T81" fmla="*/ 4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09" h="196">
                <a:moveTo>
                  <a:pt x="213" y="49"/>
                </a:moveTo>
                <a:lnTo>
                  <a:pt x="213" y="29"/>
                </a:lnTo>
                <a:lnTo>
                  <a:pt x="193" y="29"/>
                </a:lnTo>
                <a:lnTo>
                  <a:pt x="116" y="29"/>
                </a:lnTo>
                <a:lnTo>
                  <a:pt x="116" y="19"/>
                </a:lnTo>
                <a:lnTo>
                  <a:pt x="116" y="0"/>
                </a:lnTo>
                <a:lnTo>
                  <a:pt x="96" y="0"/>
                </a:lnTo>
                <a:lnTo>
                  <a:pt x="0" y="0"/>
                </a:lnTo>
                <a:lnTo>
                  <a:pt x="0" y="19"/>
                </a:lnTo>
                <a:lnTo>
                  <a:pt x="96" y="19"/>
                </a:lnTo>
                <a:lnTo>
                  <a:pt x="96" y="58"/>
                </a:lnTo>
                <a:lnTo>
                  <a:pt x="0" y="58"/>
                </a:lnTo>
                <a:lnTo>
                  <a:pt x="0" y="78"/>
                </a:lnTo>
                <a:lnTo>
                  <a:pt x="96" y="78"/>
                </a:lnTo>
                <a:lnTo>
                  <a:pt x="116" y="78"/>
                </a:lnTo>
                <a:lnTo>
                  <a:pt x="116" y="58"/>
                </a:lnTo>
                <a:lnTo>
                  <a:pt x="116" y="49"/>
                </a:lnTo>
                <a:lnTo>
                  <a:pt x="193" y="49"/>
                </a:lnTo>
                <a:lnTo>
                  <a:pt x="193" y="147"/>
                </a:lnTo>
                <a:lnTo>
                  <a:pt x="116" y="147"/>
                </a:lnTo>
                <a:lnTo>
                  <a:pt x="116" y="137"/>
                </a:lnTo>
                <a:lnTo>
                  <a:pt x="116" y="117"/>
                </a:lnTo>
                <a:lnTo>
                  <a:pt x="96" y="117"/>
                </a:lnTo>
                <a:lnTo>
                  <a:pt x="0" y="117"/>
                </a:lnTo>
                <a:lnTo>
                  <a:pt x="0" y="137"/>
                </a:lnTo>
                <a:lnTo>
                  <a:pt x="96" y="137"/>
                </a:lnTo>
                <a:lnTo>
                  <a:pt x="96" y="176"/>
                </a:lnTo>
                <a:lnTo>
                  <a:pt x="0" y="176"/>
                </a:lnTo>
                <a:lnTo>
                  <a:pt x="0" y="196"/>
                </a:lnTo>
                <a:lnTo>
                  <a:pt x="96" y="196"/>
                </a:lnTo>
                <a:lnTo>
                  <a:pt x="116" y="196"/>
                </a:lnTo>
                <a:lnTo>
                  <a:pt x="116" y="176"/>
                </a:lnTo>
                <a:lnTo>
                  <a:pt x="116" y="166"/>
                </a:lnTo>
                <a:lnTo>
                  <a:pt x="193" y="166"/>
                </a:lnTo>
                <a:lnTo>
                  <a:pt x="213" y="166"/>
                </a:lnTo>
                <a:lnTo>
                  <a:pt x="213" y="147"/>
                </a:lnTo>
                <a:lnTo>
                  <a:pt x="213" y="107"/>
                </a:lnTo>
                <a:lnTo>
                  <a:pt x="309" y="107"/>
                </a:lnTo>
                <a:lnTo>
                  <a:pt x="309" y="88"/>
                </a:lnTo>
                <a:lnTo>
                  <a:pt x="213" y="88"/>
                </a:lnTo>
                <a:lnTo>
                  <a:pt x="213" y="49"/>
                </a:lnTo>
                <a:close/>
              </a:path>
            </a:pathLst>
          </a:custGeom>
          <a:solidFill>
            <a:schemeClr val="accent1"/>
          </a:solidFill>
          <a:ln>
            <a:solidFill>
              <a:schemeClr val="bg1"/>
            </a:solidFill>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4" name="Rectangle 13">
            <a:extLst>
              <a:ext uri="{FF2B5EF4-FFF2-40B4-BE49-F238E27FC236}">
                <a16:creationId xmlns:a16="http://schemas.microsoft.com/office/drawing/2014/main" id="{2507DB93-2C12-4F3A-B6F9-3AA4D737BA2E}"/>
              </a:ext>
            </a:extLst>
          </p:cNvPr>
          <p:cNvSpPr>
            <a:spLocks noChangeArrowheads="1"/>
          </p:cNvSpPr>
          <p:nvPr/>
        </p:nvSpPr>
        <p:spPr bwMode="auto">
          <a:xfrm>
            <a:off x="7135283" y="1356336"/>
            <a:ext cx="547212" cy="35418"/>
          </a:xfrm>
          <a:prstGeom prst="rect">
            <a:avLst/>
          </a:prstGeom>
          <a:solidFill>
            <a:schemeClr val="accent1"/>
          </a:solid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5" name="Rectangle 14">
            <a:extLst>
              <a:ext uri="{FF2B5EF4-FFF2-40B4-BE49-F238E27FC236}">
                <a16:creationId xmlns:a16="http://schemas.microsoft.com/office/drawing/2014/main" id="{44ED3627-3CC9-479D-97D3-F292B20FFAB5}"/>
              </a:ext>
            </a:extLst>
          </p:cNvPr>
          <p:cNvSpPr>
            <a:spLocks noChangeArrowheads="1"/>
          </p:cNvSpPr>
          <p:nvPr/>
        </p:nvSpPr>
        <p:spPr bwMode="auto">
          <a:xfrm>
            <a:off x="7135283" y="1287271"/>
            <a:ext cx="67295" cy="33648"/>
          </a:xfrm>
          <a:prstGeom prst="rect">
            <a:avLst/>
          </a:prstGeom>
          <a:solidFill>
            <a:schemeClr val="accent1"/>
          </a:solid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6" name="Rectangle 15">
            <a:extLst>
              <a:ext uri="{FF2B5EF4-FFF2-40B4-BE49-F238E27FC236}">
                <a16:creationId xmlns:a16="http://schemas.microsoft.com/office/drawing/2014/main" id="{4D2F13C0-E557-46BE-B309-BD274C0D11E9}"/>
              </a:ext>
            </a:extLst>
          </p:cNvPr>
          <p:cNvSpPr>
            <a:spLocks noChangeArrowheads="1"/>
          </p:cNvSpPr>
          <p:nvPr/>
        </p:nvSpPr>
        <p:spPr bwMode="auto">
          <a:xfrm>
            <a:off x="7237996" y="1287271"/>
            <a:ext cx="67295" cy="33648"/>
          </a:xfrm>
          <a:prstGeom prst="rect">
            <a:avLst/>
          </a:prstGeom>
          <a:solidFill>
            <a:schemeClr val="tx1"/>
          </a:solid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17" name="Freeform 16">
            <a:extLst>
              <a:ext uri="{FF2B5EF4-FFF2-40B4-BE49-F238E27FC236}">
                <a16:creationId xmlns:a16="http://schemas.microsoft.com/office/drawing/2014/main" id="{DC5E5C19-CDB8-4E85-9F51-A46DCC8B6FD7}"/>
              </a:ext>
            </a:extLst>
          </p:cNvPr>
          <p:cNvSpPr>
            <a:spLocks/>
          </p:cNvSpPr>
          <p:nvPr/>
        </p:nvSpPr>
        <p:spPr bwMode="auto">
          <a:xfrm>
            <a:off x="7340709" y="1044655"/>
            <a:ext cx="341786" cy="276262"/>
          </a:xfrm>
          <a:custGeom>
            <a:avLst/>
            <a:gdLst>
              <a:gd name="T0" fmla="*/ 126 w 193"/>
              <a:gd name="T1" fmla="*/ 0 h 156"/>
              <a:gd name="T2" fmla="*/ 126 w 193"/>
              <a:gd name="T3" fmla="*/ 19 h 156"/>
              <a:gd name="T4" fmla="*/ 160 w 193"/>
              <a:gd name="T5" fmla="*/ 19 h 156"/>
              <a:gd name="T6" fmla="*/ 43 w 193"/>
              <a:gd name="T7" fmla="*/ 137 h 156"/>
              <a:gd name="T8" fmla="*/ 0 w 193"/>
              <a:gd name="T9" fmla="*/ 137 h 156"/>
              <a:gd name="T10" fmla="*/ 0 w 193"/>
              <a:gd name="T11" fmla="*/ 156 h 156"/>
              <a:gd name="T12" fmla="*/ 53 w 193"/>
              <a:gd name="T13" fmla="*/ 156 h 156"/>
              <a:gd name="T14" fmla="*/ 174 w 193"/>
              <a:gd name="T15" fmla="*/ 34 h 156"/>
              <a:gd name="T16" fmla="*/ 174 w 193"/>
              <a:gd name="T17" fmla="*/ 68 h 156"/>
              <a:gd name="T18" fmla="*/ 193 w 193"/>
              <a:gd name="T19" fmla="*/ 68 h 156"/>
              <a:gd name="T20" fmla="*/ 193 w 193"/>
              <a:gd name="T21" fmla="*/ 0 h 156"/>
              <a:gd name="T22" fmla="*/ 126 w 193"/>
              <a:gd name="T2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156">
                <a:moveTo>
                  <a:pt x="126" y="0"/>
                </a:moveTo>
                <a:lnTo>
                  <a:pt x="126" y="19"/>
                </a:lnTo>
                <a:lnTo>
                  <a:pt x="160" y="19"/>
                </a:lnTo>
                <a:lnTo>
                  <a:pt x="43" y="137"/>
                </a:lnTo>
                <a:lnTo>
                  <a:pt x="0" y="137"/>
                </a:lnTo>
                <a:lnTo>
                  <a:pt x="0" y="156"/>
                </a:lnTo>
                <a:lnTo>
                  <a:pt x="53" y="156"/>
                </a:lnTo>
                <a:lnTo>
                  <a:pt x="174" y="34"/>
                </a:lnTo>
                <a:lnTo>
                  <a:pt x="174" y="68"/>
                </a:lnTo>
                <a:lnTo>
                  <a:pt x="193" y="68"/>
                </a:lnTo>
                <a:lnTo>
                  <a:pt x="193" y="0"/>
                </a:lnTo>
                <a:lnTo>
                  <a:pt x="126" y="0"/>
                </a:lnTo>
                <a:close/>
              </a:path>
            </a:pathLst>
          </a:custGeom>
          <a:solidFill>
            <a:schemeClr val="accent1"/>
          </a:solid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a:defRPr/>
            </a:pPr>
            <a:endParaRPr lang="en-US" sz="1873">
              <a:solidFill>
                <a:schemeClr val="accent1"/>
              </a:solidFill>
              <a:latin typeface="Segoe UI"/>
            </a:endParaRPr>
          </a:p>
        </p:txBody>
      </p:sp>
      <p:sp>
        <p:nvSpPr>
          <p:cNvPr id="23" name="microsoft">
            <a:extLst>
              <a:ext uri="{FF2B5EF4-FFF2-40B4-BE49-F238E27FC236}">
                <a16:creationId xmlns:a16="http://schemas.microsoft.com/office/drawing/2014/main" id="{08C18A4C-7A66-42FB-8A04-8D40FEA82926}"/>
              </a:ext>
            </a:extLst>
          </p:cNvPr>
          <p:cNvSpPr/>
          <p:nvPr/>
        </p:nvSpPr>
        <p:spPr>
          <a:xfrm>
            <a:off x="675877" y="2442793"/>
            <a:ext cx="3738884" cy="2081636"/>
          </a:xfrm>
          <a:prstGeom prst="rect">
            <a:avLst/>
          </a:prstGeom>
        </p:spPr>
        <p:txBody>
          <a:bodyPr vert="horz" wrap="square" lIns="146262" tIns="91414" rIns="146262" bIns="91414" rtlCol="0" anchor="t">
            <a:noAutofit/>
          </a:bodyPr>
          <a:lstStyle/>
          <a:p>
            <a:pPr marL="28563" defTabSz="932114" fontAlgn="base">
              <a:lnSpc>
                <a:spcPct val="95000"/>
              </a:lnSpc>
              <a:spcBef>
                <a:spcPct val="0"/>
              </a:spcBef>
              <a:spcAft>
                <a:spcPct val="0"/>
              </a:spcAft>
              <a:defRPr/>
            </a:pPr>
            <a:r>
              <a:rPr lang="en-US" sz="4398">
                <a:gradFill>
                  <a:gsLst>
                    <a:gs pos="20755">
                      <a:srgbClr val="505050"/>
                    </a:gs>
                    <a:gs pos="37000">
                      <a:srgbClr val="505050"/>
                    </a:gs>
                  </a:gsLst>
                  <a:lin ang="5400000" scaled="1"/>
                </a:gradFill>
                <a:latin typeface="Segoe UI Light"/>
              </a:rPr>
              <a:t>Breakthroughs</a:t>
            </a:r>
          </a:p>
          <a:p>
            <a:pPr marL="28563" defTabSz="932114" fontAlgn="base">
              <a:lnSpc>
                <a:spcPct val="95000"/>
              </a:lnSpc>
              <a:spcBef>
                <a:spcPct val="0"/>
              </a:spcBef>
              <a:spcAft>
                <a:spcPct val="0"/>
              </a:spcAft>
              <a:defRPr/>
            </a:pPr>
            <a:r>
              <a:rPr lang="en-US" sz="4398">
                <a:gradFill>
                  <a:gsLst>
                    <a:gs pos="20755">
                      <a:srgbClr val="505050"/>
                    </a:gs>
                    <a:gs pos="37000">
                      <a:srgbClr val="505050"/>
                    </a:gs>
                  </a:gsLst>
                  <a:lin ang="5400000" scaled="1"/>
                </a:gradFill>
                <a:latin typeface="Segoe UI Light"/>
              </a:rPr>
              <a:t>Enabling</a:t>
            </a:r>
          </a:p>
          <a:p>
            <a:pPr marL="28563" defTabSz="932114" fontAlgn="base">
              <a:lnSpc>
                <a:spcPct val="95000"/>
              </a:lnSpc>
              <a:spcBef>
                <a:spcPct val="0"/>
              </a:spcBef>
              <a:spcAft>
                <a:spcPct val="0"/>
              </a:spcAft>
              <a:defRPr/>
            </a:pPr>
            <a:r>
              <a:rPr lang="en-US" sz="4398">
                <a:gradFill>
                  <a:gsLst>
                    <a:gs pos="20755">
                      <a:srgbClr val="505050"/>
                    </a:gs>
                    <a:gs pos="37000">
                      <a:srgbClr val="505050"/>
                    </a:gs>
                  </a:gsLst>
                  <a:lin ang="5400000" scaled="1"/>
                </a:gradFill>
                <a:latin typeface="Segoe UI Light"/>
              </a:rPr>
              <a:t>AI</a:t>
            </a:r>
          </a:p>
        </p:txBody>
      </p:sp>
    </p:spTree>
    <p:extLst>
      <p:ext uri="{BB962C8B-B14F-4D97-AF65-F5344CB8AC3E}">
        <p14:creationId xmlns:p14="http://schemas.microsoft.com/office/powerpoint/2010/main" val="3529431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DDFA3BF-5388-44AD-9EB6-687FBDD3D0A6}"/>
              </a:ext>
            </a:extLst>
          </p:cNvPr>
          <p:cNvSpPr>
            <a:spLocks noGrp="1"/>
          </p:cNvSpPr>
          <p:nvPr>
            <p:ph type="title"/>
          </p:nvPr>
        </p:nvSpPr>
        <p:spPr/>
        <p:txBody>
          <a:bodyPr/>
          <a:lstStyle/>
          <a:p>
            <a:r>
              <a:rPr lang="fr-FR"/>
              <a:t>Importance of vision</a:t>
            </a:r>
          </a:p>
        </p:txBody>
      </p:sp>
      <p:pic>
        <p:nvPicPr>
          <p:cNvPr id="3" name="Picture 2">
            <a:extLst>
              <a:ext uri="{FF2B5EF4-FFF2-40B4-BE49-F238E27FC236}">
                <a16:creationId xmlns:a16="http://schemas.microsoft.com/office/drawing/2014/main" id="{A4C364DE-49A4-4480-BD7A-6F522C500387}"/>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2766640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0023CC2-0A9C-4132-A741-7F94B5FF54BA}"/>
              </a:ext>
            </a:extLst>
          </p:cNvPr>
          <p:cNvSpPr>
            <a:spLocks noGrp="1"/>
          </p:cNvSpPr>
          <p:nvPr>
            <p:ph type="title"/>
          </p:nvPr>
        </p:nvSpPr>
        <p:spPr/>
        <p:txBody>
          <a:bodyPr/>
          <a:lstStyle/>
          <a:p>
            <a:r>
              <a:rPr lang="fr-FR"/>
              <a:t>AI apply to other fields</a:t>
            </a:r>
          </a:p>
        </p:txBody>
      </p:sp>
      <p:pic>
        <p:nvPicPr>
          <p:cNvPr id="3" name="Picture 2">
            <a:extLst>
              <a:ext uri="{FF2B5EF4-FFF2-40B4-BE49-F238E27FC236}">
                <a16:creationId xmlns:a16="http://schemas.microsoft.com/office/drawing/2014/main" id="{E41AD11E-7096-41F4-B0D0-6BFC6E23DD4C}"/>
              </a:ext>
            </a:extLst>
          </p:cNvPr>
          <p:cNvPicPr/>
          <p:nvPr/>
        </p:nvPicPr>
        <p:blipFill>
          <a:blip r:embed="rId2"/>
          <a:stretch>
            <a:fillRect/>
          </a:stretch>
        </p:blipFill>
        <p:spPr>
          <a:xfrm>
            <a:off x="883" y="495"/>
            <a:ext cx="12434711" cy="6994525"/>
          </a:xfrm>
          <a:prstGeom prst="rect">
            <a:avLst/>
          </a:prstGeom>
        </p:spPr>
      </p:pic>
    </p:spTree>
    <p:extLst>
      <p:ext uri="{BB962C8B-B14F-4D97-AF65-F5344CB8AC3E}">
        <p14:creationId xmlns:p14="http://schemas.microsoft.com/office/powerpoint/2010/main" val="3526846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7798E19-B0DC-4A67-9221-1F530F077462}"/>
              </a:ext>
            </a:extLst>
          </p:cNvPr>
          <p:cNvSpPr>
            <a:spLocks noGrp="1"/>
          </p:cNvSpPr>
          <p:nvPr>
            <p:ph type="title"/>
          </p:nvPr>
        </p:nvSpPr>
        <p:spPr/>
        <p:txBody>
          <a:bodyPr/>
          <a:lstStyle/>
          <a:p>
            <a:r>
              <a:rPr lang="fr-FR"/>
              <a:t>What </a:t>
            </a:r>
            <a:r>
              <a:rPr lang="fr-FR" err="1"/>
              <a:t>you</a:t>
            </a:r>
            <a:r>
              <a:rPr lang="fr-FR"/>
              <a:t> </a:t>
            </a:r>
            <a:r>
              <a:rPr lang="fr-FR" err="1"/>
              <a:t>need</a:t>
            </a:r>
            <a:r>
              <a:rPr lang="fr-FR"/>
              <a:t> for AI ?</a:t>
            </a:r>
          </a:p>
        </p:txBody>
      </p:sp>
      <p:pic>
        <p:nvPicPr>
          <p:cNvPr id="3" name="Picture 2">
            <a:extLst>
              <a:ext uri="{FF2B5EF4-FFF2-40B4-BE49-F238E27FC236}">
                <a16:creationId xmlns:a16="http://schemas.microsoft.com/office/drawing/2014/main" id="{1DCFB064-04C2-4F32-9E99-DEF2B52B469F}"/>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541470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64A88E4-6774-4BF0-A255-D890EB0EAB24}"/>
              </a:ext>
            </a:extLst>
          </p:cNvPr>
          <p:cNvSpPr>
            <a:spLocks noGrp="1"/>
          </p:cNvSpPr>
          <p:nvPr>
            <p:ph type="title"/>
          </p:nvPr>
        </p:nvSpPr>
        <p:spPr/>
        <p:txBody>
          <a:bodyPr/>
          <a:lstStyle/>
          <a:p>
            <a:r>
              <a:rPr lang="fr-FR"/>
              <a:t>General process of AI</a:t>
            </a:r>
          </a:p>
        </p:txBody>
      </p:sp>
      <p:pic>
        <p:nvPicPr>
          <p:cNvPr id="3" name="Picture 2">
            <a:extLst>
              <a:ext uri="{FF2B5EF4-FFF2-40B4-BE49-F238E27FC236}">
                <a16:creationId xmlns:a16="http://schemas.microsoft.com/office/drawing/2014/main" id="{504691CF-C58D-4EC8-8F4C-733AE7BE06DB}"/>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91760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2736013-498E-4E11-8A36-60EF41B53AB0}"/>
              </a:ext>
            </a:extLst>
          </p:cNvPr>
          <p:cNvSpPr>
            <a:spLocks noGrp="1"/>
          </p:cNvSpPr>
          <p:nvPr>
            <p:ph type="title"/>
          </p:nvPr>
        </p:nvSpPr>
        <p:spPr/>
        <p:txBody>
          <a:bodyPr/>
          <a:lstStyle/>
          <a:p>
            <a:r>
              <a:rPr lang="fr-FR"/>
              <a:t>Differents jobs in AI &amp; Data science</a:t>
            </a:r>
          </a:p>
        </p:txBody>
      </p:sp>
      <p:pic>
        <p:nvPicPr>
          <p:cNvPr id="3" name="Picture 2">
            <a:extLst>
              <a:ext uri="{FF2B5EF4-FFF2-40B4-BE49-F238E27FC236}">
                <a16:creationId xmlns:a16="http://schemas.microsoft.com/office/drawing/2014/main" id="{6B96B622-776F-400B-8930-B5BA64A51C83}"/>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553631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A3B34C5-381F-4C39-973D-D131ED64E777}"/>
              </a:ext>
            </a:extLst>
          </p:cNvPr>
          <p:cNvSpPr>
            <a:spLocks noGrp="1"/>
          </p:cNvSpPr>
          <p:nvPr>
            <p:ph type="title"/>
          </p:nvPr>
        </p:nvSpPr>
        <p:spPr/>
        <p:txBody>
          <a:bodyPr/>
          <a:lstStyle/>
          <a:p>
            <a:endParaRPr lang="fr-FR"/>
          </a:p>
        </p:txBody>
      </p:sp>
      <p:pic>
        <p:nvPicPr>
          <p:cNvPr id="3" name="Picture 2">
            <a:extLst>
              <a:ext uri="{FF2B5EF4-FFF2-40B4-BE49-F238E27FC236}">
                <a16:creationId xmlns:a16="http://schemas.microsoft.com/office/drawing/2014/main" id="{7F841BE0-B6F1-4C95-9261-86F008585E26}"/>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3942606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061C8C8-D22F-4D2E-8551-5F4A87066E41}"/>
              </a:ext>
            </a:extLst>
          </p:cNvPr>
          <p:cNvSpPr>
            <a:spLocks noGrp="1"/>
          </p:cNvSpPr>
          <p:nvPr>
            <p:ph type="title"/>
          </p:nvPr>
        </p:nvSpPr>
        <p:spPr/>
        <p:txBody>
          <a:bodyPr/>
          <a:lstStyle/>
          <a:p>
            <a:endParaRPr lang="fr-FR"/>
          </a:p>
        </p:txBody>
      </p:sp>
      <p:pic>
        <p:nvPicPr>
          <p:cNvPr id="3" name="Picture 2">
            <a:extLst>
              <a:ext uri="{FF2B5EF4-FFF2-40B4-BE49-F238E27FC236}">
                <a16:creationId xmlns:a16="http://schemas.microsoft.com/office/drawing/2014/main" id="{39E37006-7B0D-4084-B36E-59DB88A37F12}"/>
              </a:ext>
            </a:extLst>
          </p:cNvPr>
          <p:cNvPicPr/>
          <p:nvPr/>
        </p:nvPicPr>
        <p:blipFill>
          <a:blip r:embed="rId2"/>
          <a:stretch>
            <a:fillRect/>
          </a:stretch>
        </p:blipFill>
        <p:spPr>
          <a:xfrm>
            <a:off x="883" y="497"/>
            <a:ext cx="12434711" cy="6993533"/>
          </a:xfrm>
          <a:prstGeom prst="rect">
            <a:avLst/>
          </a:prstGeom>
        </p:spPr>
      </p:pic>
    </p:spTree>
    <p:extLst>
      <p:ext uri="{BB962C8B-B14F-4D97-AF65-F5344CB8AC3E}">
        <p14:creationId xmlns:p14="http://schemas.microsoft.com/office/powerpoint/2010/main" val="433784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654A403-DF68-4A71-BB5E-B191EFD6D9F6}"/>
              </a:ext>
            </a:extLst>
          </p:cNvPr>
          <p:cNvSpPr>
            <a:spLocks noGrp="1"/>
          </p:cNvSpPr>
          <p:nvPr>
            <p:ph type="title"/>
          </p:nvPr>
        </p:nvSpPr>
        <p:spPr/>
        <p:txBody>
          <a:bodyPr/>
          <a:lstStyle/>
          <a:p>
            <a:r>
              <a:rPr lang="fr-FR"/>
              <a:t>Azure AI portforlio</a:t>
            </a:r>
          </a:p>
        </p:txBody>
      </p:sp>
      <p:pic>
        <p:nvPicPr>
          <p:cNvPr id="3" name="Picture 2">
            <a:extLst>
              <a:ext uri="{FF2B5EF4-FFF2-40B4-BE49-F238E27FC236}">
                <a16:creationId xmlns:a16="http://schemas.microsoft.com/office/drawing/2014/main" id="{F89F9377-320E-49FF-B684-005A4B9E5C8B}"/>
              </a:ext>
            </a:extLst>
          </p:cNvPr>
          <p:cNvPicPr/>
          <p:nvPr/>
        </p:nvPicPr>
        <p:blipFill>
          <a:blip r:embed="rId2"/>
          <a:stretch>
            <a:fillRect/>
          </a:stretch>
        </p:blipFill>
        <p:spPr>
          <a:xfrm>
            <a:off x="883" y="240483"/>
            <a:ext cx="12434711" cy="6753546"/>
          </a:xfrm>
          <a:prstGeom prst="rect">
            <a:avLst/>
          </a:prstGeom>
        </p:spPr>
      </p:pic>
    </p:spTree>
    <p:extLst>
      <p:ext uri="{BB962C8B-B14F-4D97-AF65-F5344CB8AC3E}">
        <p14:creationId xmlns:p14="http://schemas.microsoft.com/office/powerpoint/2010/main" val="3224203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00F3098-63C9-474D-911D-6B4EEF0B81DC}"/>
              </a:ext>
            </a:extLst>
          </p:cNvPr>
          <p:cNvSpPr>
            <a:spLocks noGrp="1"/>
          </p:cNvSpPr>
          <p:nvPr>
            <p:ph type="title"/>
          </p:nvPr>
        </p:nvSpPr>
        <p:spPr/>
        <p:txBody>
          <a:bodyPr/>
          <a:lstStyle/>
          <a:p>
            <a:r>
              <a:rPr lang="fr-FR" err="1"/>
              <a:t>Understanding</a:t>
            </a:r>
            <a:r>
              <a:rPr lang="fr-FR"/>
              <a:t> the concepts</a:t>
            </a:r>
          </a:p>
        </p:txBody>
      </p:sp>
      <p:pic>
        <p:nvPicPr>
          <p:cNvPr id="5" name="Image 4">
            <a:hlinkClick r:id="rId2"/>
            <a:extLst>
              <a:ext uri="{FF2B5EF4-FFF2-40B4-BE49-F238E27FC236}">
                <a16:creationId xmlns:a16="http://schemas.microsoft.com/office/drawing/2014/main" id="{1AC631A5-9FF0-4AD9-B8FE-C2EB133A2A26}"/>
              </a:ext>
            </a:extLst>
          </p:cNvPr>
          <p:cNvPicPr>
            <a:picLocks noChangeAspect="1"/>
          </p:cNvPicPr>
          <p:nvPr/>
        </p:nvPicPr>
        <p:blipFill>
          <a:blip r:embed="rId3"/>
          <a:stretch>
            <a:fillRect/>
          </a:stretch>
        </p:blipFill>
        <p:spPr>
          <a:xfrm>
            <a:off x="742857" y="2000112"/>
            <a:ext cx="3822468" cy="1666715"/>
          </a:xfrm>
          <a:prstGeom prst="rect">
            <a:avLst/>
          </a:prstGeom>
        </p:spPr>
      </p:pic>
      <p:pic>
        <p:nvPicPr>
          <p:cNvPr id="6" name="Image 5">
            <a:hlinkClick r:id="rId4"/>
            <a:extLst>
              <a:ext uri="{FF2B5EF4-FFF2-40B4-BE49-F238E27FC236}">
                <a16:creationId xmlns:a16="http://schemas.microsoft.com/office/drawing/2014/main" id="{3847CB6A-2E6F-4066-A9E0-24A9E3427AC7}"/>
              </a:ext>
            </a:extLst>
          </p:cNvPr>
          <p:cNvPicPr>
            <a:picLocks noChangeAspect="1"/>
          </p:cNvPicPr>
          <p:nvPr/>
        </p:nvPicPr>
        <p:blipFill>
          <a:blip r:embed="rId5"/>
          <a:stretch>
            <a:fillRect/>
          </a:stretch>
        </p:blipFill>
        <p:spPr>
          <a:xfrm>
            <a:off x="5116070" y="2000112"/>
            <a:ext cx="3341828" cy="1673120"/>
          </a:xfrm>
          <a:prstGeom prst="rect">
            <a:avLst/>
          </a:prstGeom>
        </p:spPr>
      </p:pic>
      <p:pic>
        <p:nvPicPr>
          <p:cNvPr id="7" name="Image 6">
            <a:hlinkClick r:id="rId6"/>
            <a:extLst>
              <a:ext uri="{FF2B5EF4-FFF2-40B4-BE49-F238E27FC236}">
                <a16:creationId xmlns:a16="http://schemas.microsoft.com/office/drawing/2014/main" id="{BDAFA9B0-91FD-4284-BF01-82BF1591DB0F}"/>
              </a:ext>
            </a:extLst>
          </p:cNvPr>
          <p:cNvPicPr>
            <a:picLocks noChangeAspect="1"/>
          </p:cNvPicPr>
          <p:nvPr/>
        </p:nvPicPr>
        <p:blipFill>
          <a:blip r:embed="rId7"/>
          <a:stretch>
            <a:fillRect/>
          </a:stretch>
        </p:blipFill>
        <p:spPr>
          <a:xfrm>
            <a:off x="5116069" y="4325083"/>
            <a:ext cx="3341828" cy="2192655"/>
          </a:xfrm>
          <a:prstGeom prst="rect">
            <a:avLst/>
          </a:prstGeom>
        </p:spPr>
      </p:pic>
      <p:pic>
        <p:nvPicPr>
          <p:cNvPr id="8" name="Image 7">
            <a:hlinkClick r:id="rId8"/>
            <a:extLst>
              <a:ext uri="{FF2B5EF4-FFF2-40B4-BE49-F238E27FC236}">
                <a16:creationId xmlns:a16="http://schemas.microsoft.com/office/drawing/2014/main" id="{BE3F313E-AAB4-458B-B02B-D34AD1B403E8}"/>
              </a:ext>
            </a:extLst>
          </p:cNvPr>
          <p:cNvPicPr>
            <a:picLocks noChangeAspect="1"/>
          </p:cNvPicPr>
          <p:nvPr/>
        </p:nvPicPr>
        <p:blipFill>
          <a:blip r:embed="rId9"/>
          <a:stretch>
            <a:fillRect/>
          </a:stretch>
        </p:blipFill>
        <p:spPr>
          <a:xfrm>
            <a:off x="9008643" y="1968910"/>
            <a:ext cx="2947371" cy="1528352"/>
          </a:xfrm>
          <a:prstGeom prst="rect">
            <a:avLst/>
          </a:prstGeom>
        </p:spPr>
      </p:pic>
      <p:pic>
        <p:nvPicPr>
          <p:cNvPr id="9" name="Image 8">
            <a:hlinkClick r:id="rId10"/>
            <a:extLst>
              <a:ext uri="{FF2B5EF4-FFF2-40B4-BE49-F238E27FC236}">
                <a16:creationId xmlns:a16="http://schemas.microsoft.com/office/drawing/2014/main" id="{94F7689D-F06D-4077-8B19-81C7B445C710}"/>
              </a:ext>
            </a:extLst>
          </p:cNvPr>
          <p:cNvPicPr>
            <a:picLocks noChangeAspect="1"/>
          </p:cNvPicPr>
          <p:nvPr/>
        </p:nvPicPr>
        <p:blipFill>
          <a:blip r:embed="rId11"/>
          <a:stretch>
            <a:fillRect/>
          </a:stretch>
        </p:blipFill>
        <p:spPr>
          <a:xfrm>
            <a:off x="742857" y="4432412"/>
            <a:ext cx="3259224" cy="1666716"/>
          </a:xfrm>
          <a:prstGeom prst="rect">
            <a:avLst/>
          </a:prstGeom>
        </p:spPr>
      </p:pic>
    </p:spTree>
    <p:extLst>
      <p:ext uri="{BB962C8B-B14F-4D97-AF65-F5344CB8AC3E}">
        <p14:creationId xmlns:p14="http://schemas.microsoft.com/office/powerpoint/2010/main" val="142465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0D15-B581-D246-B343-51BE3230BF89}"/>
              </a:ext>
            </a:extLst>
          </p:cNvPr>
          <p:cNvSpPr>
            <a:spLocks noGrp="1"/>
          </p:cNvSpPr>
          <p:nvPr>
            <p:ph type="title"/>
          </p:nvPr>
        </p:nvSpPr>
        <p:spPr/>
        <p:txBody>
          <a:bodyPr/>
          <a:lstStyle/>
          <a:p>
            <a:r>
              <a:rPr lang="en-US" dirty="0"/>
              <a:t>Contact me</a:t>
            </a:r>
          </a:p>
        </p:txBody>
      </p:sp>
      <p:sp>
        <p:nvSpPr>
          <p:cNvPr id="3" name="Content Placeholder 2">
            <a:extLst>
              <a:ext uri="{FF2B5EF4-FFF2-40B4-BE49-F238E27FC236}">
                <a16:creationId xmlns:a16="http://schemas.microsoft.com/office/drawing/2014/main" id="{8B1F5F57-A62E-A84D-A9B7-8639EE7705AB}"/>
              </a:ext>
            </a:extLst>
          </p:cNvPr>
          <p:cNvSpPr>
            <a:spLocks noGrp="1"/>
          </p:cNvSpPr>
          <p:nvPr>
            <p:ph idx="1"/>
          </p:nvPr>
        </p:nvSpPr>
        <p:spPr/>
        <p:txBody>
          <a:bodyPr/>
          <a:lstStyle/>
          <a:p>
            <a:pPr marL="0" indent="0">
              <a:buNone/>
            </a:pPr>
            <a:r>
              <a:rPr lang="en-US" dirty="0"/>
              <a:t>Email: </a:t>
            </a:r>
            <a:r>
              <a:rPr lang="en-US" dirty="0" err="1"/>
              <a:t>meetb@microsoft.com</a:t>
            </a:r>
            <a:endParaRPr lang="en-US" dirty="0"/>
          </a:p>
          <a:p>
            <a:pPr marL="0" indent="0">
              <a:buNone/>
            </a:pPr>
            <a:endParaRPr lang="en-US" dirty="0"/>
          </a:p>
          <a:p>
            <a:pPr marL="0" indent="0">
              <a:buNone/>
            </a:pPr>
            <a:r>
              <a:rPr lang="en-US" dirty="0"/>
              <a:t>Twitter: </a:t>
            </a:r>
            <a:r>
              <a:rPr lang="en-US" dirty="0">
                <a:hlinkClick r:id="rId2"/>
              </a:rPr>
              <a:t>https://twitter.com/meet_bhagdev</a:t>
            </a:r>
            <a:endParaRPr lang="en-US" dirty="0"/>
          </a:p>
          <a:p>
            <a:pPr marL="0" indent="0">
              <a:buNone/>
            </a:pPr>
            <a:endParaRPr lang="en-US" dirty="0"/>
          </a:p>
          <a:p>
            <a:pPr marL="0" indent="0">
              <a:buNone/>
            </a:pPr>
            <a:r>
              <a:rPr lang="en-US" dirty="0"/>
              <a:t>GitHub: </a:t>
            </a:r>
            <a:r>
              <a:rPr lang="en-US" dirty="0">
                <a:hlinkClick r:id="rId3"/>
              </a:rPr>
              <a:t>https://github.com/meet-bhagdev</a:t>
            </a:r>
            <a:endParaRPr lang="en-US" dirty="0"/>
          </a:p>
        </p:txBody>
      </p:sp>
    </p:spTree>
    <p:extLst>
      <p:ext uri="{BB962C8B-B14F-4D97-AF65-F5344CB8AC3E}">
        <p14:creationId xmlns:p14="http://schemas.microsoft.com/office/powerpoint/2010/main" val="274880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DEEBA7A-CE9A-4641-84C5-83DEE9C0E4F7}"/>
              </a:ext>
            </a:extLst>
          </p:cNvPr>
          <p:cNvSpPr>
            <a:spLocks noGrp="1"/>
          </p:cNvSpPr>
          <p:nvPr>
            <p:ph type="title"/>
          </p:nvPr>
        </p:nvSpPr>
        <p:spPr/>
        <p:txBody>
          <a:bodyPr/>
          <a:lstStyle/>
          <a:p>
            <a:r>
              <a:rPr lang="fr-FR"/>
              <a:t>Objectives</a:t>
            </a:r>
            <a:endParaRPr lang="fr-FR" dirty="0"/>
          </a:p>
        </p:txBody>
      </p:sp>
      <p:pic>
        <p:nvPicPr>
          <p:cNvPr id="3" name="Picture 2">
            <a:extLst>
              <a:ext uri="{FF2B5EF4-FFF2-40B4-BE49-F238E27FC236}">
                <a16:creationId xmlns:a16="http://schemas.microsoft.com/office/drawing/2014/main" id="{6BB9DD57-CA5D-4CAF-B13A-AF9A60919BE2}"/>
              </a:ext>
            </a:extLst>
          </p:cNvPr>
          <p:cNvPicPr/>
          <p:nvPr/>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2440898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CE16-19B2-47D0-8D39-916C9BDE0F17}"/>
              </a:ext>
            </a:extLst>
          </p:cNvPr>
          <p:cNvSpPr>
            <a:spLocks noGrp="1"/>
          </p:cNvSpPr>
          <p:nvPr>
            <p:ph type="title"/>
          </p:nvPr>
        </p:nvSpPr>
        <p:spPr>
          <a:xfrm>
            <a:off x="516254" y="-122458"/>
            <a:ext cx="11209693" cy="2553686"/>
          </a:xfrm>
        </p:spPr>
        <p:txBody>
          <a:bodyPr>
            <a:normAutofit/>
          </a:bodyPr>
          <a:lstStyle/>
          <a:p>
            <a:r>
              <a:rPr lang="en-US" sz="4800" dirty="0">
                <a:latin typeface="Segoe UI Light" panose="020B0502040204020203" pitchFamily="34" charset="0"/>
                <a:cs typeface="Segoe UI Light" panose="020B0502040204020203" pitchFamily="34" charset="0"/>
              </a:rPr>
              <a:t>Agenda - Prepare for the Microsoft AI 100 certification exam</a:t>
            </a:r>
          </a:p>
        </p:txBody>
      </p:sp>
      <p:sp>
        <p:nvSpPr>
          <p:cNvPr id="3" name="TextBox 2">
            <a:extLst>
              <a:ext uri="{FF2B5EF4-FFF2-40B4-BE49-F238E27FC236}">
                <a16:creationId xmlns:a16="http://schemas.microsoft.com/office/drawing/2014/main" id="{345F0A14-7D98-4359-ACF3-2AE6E60B9C96}"/>
              </a:ext>
            </a:extLst>
          </p:cNvPr>
          <p:cNvSpPr txBox="1"/>
          <p:nvPr/>
        </p:nvSpPr>
        <p:spPr>
          <a:xfrm>
            <a:off x="618565" y="2345167"/>
            <a:ext cx="11005073" cy="3416320"/>
          </a:xfrm>
          <a:prstGeom prst="rect">
            <a:avLst/>
          </a:prstGeom>
          <a:noFill/>
        </p:spPr>
        <p:txBody>
          <a:bodyPr wrap="square" rtlCol="0">
            <a:spAutoFit/>
          </a:bodyPr>
          <a:lstStyle/>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December 9</a:t>
            </a:r>
            <a:r>
              <a:rPr kumimoji="0" lang="en-US" sz="3600" b="0" i="0" u="none" strike="noStrike" kern="1200" cap="none" spc="0" normalizeH="0" baseline="30000" noProof="0" dirty="0">
                <a:ln>
                  <a:noFill/>
                </a:ln>
                <a:solidFill>
                  <a:prstClr val="black"/>
                </a:solidFill>
                <a:effectLst/>
                <a:uLnTx/>
                <a:uFillTx/>
                <a:latin typeface="Segoe UI" panose="020B0502040204020203" pitchFamily="34" charset="0"/>
                <a:ea typeface="+mn-ea"/>
                <a:cs typeface="Segoe UI" panose="020B0502040204020203" pitchFamily="34" charset="0"/>
              </a:rPr>
              <a:t>th</a:t>
            </a: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December 12</a:t>
            </a:r>
            <a:r>
              <a:rPr kumimoji="0" lang="en-US" sz="3600" b="0" i="0" u="none" strike="noStrike" kern="1200" cap="none" spc="0" normalizeH="0" baseline="30000" noProof="0" dirty="0">
                <a:ln>
                  <a:noFill/>
                </a:ln>
                <a:solidFill>
                  <a:prstClr val="black"/>
                </a:solidFill>
                <a:effectLst/>
                <a:uLnTx/>
                <a:uFillTx/>
                <a:latin typeface="Segoe UI" panose="020B0502040204020203" pitchFamily="34" charset="0"/>
                <a:ea typeface="+mn-ea"/>
                <a:cs typeface="Segoe UI" panose="020B0502040204020203" pitchFamily="34" charset="0"/>
              </a:rPr>
              <a:t>th</a:t>
            </a: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Theory</a:t>
            </a:r>
          </a:p>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Lots of hands on labs</a:t>
            </a:r>
          </a:p>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Practice questions</a:t>
            </a:r>
          </a:p>
          <a:p>
            <a:pPr marL="342900" marR="0" lvl="0" indent="-342900" algn="l" defTabSz="932688" rtl="0" eaLnBrk="1" fontAlgn="auto" latinLnBrk="0" hangingPunct="1">
              <a:lnSpc>
                <a:spcPct val="100000"/>
              </a:lnSpc>
              <a:spcBef>
                <a:spcPts val="0"/>
              </a:spcBef>
              <a:spcAft>
                <a:spcPts val="0"/>
              </a:spcAft>
              <a:buClrTx/>
              <a:buSzTx/>
              <a:buFontTx/>
              <a:buChar char="-"/>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86538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CE16-19B2-47D0-8D39-916C9BDE0F17}"/>
              </a:ext>
            </a:extLst>
          </p:cNvPr>
          <p:cNvSpPr>
            <a:spLocks noGrp="1"/>
          </p:cNvSpPr>
          <p:nvPr>
            <p:ph type="title"/>
          </p:nvPr>
        </p:nvSpPr>
        <p:spPr>
          <a:xfrm>
            <a:off x="516254" y="-122458"/>
            <a:ext cx="11209693" cy="2553686"/>
          </a:xfrm>
        </p:spPr>
        <p:txBody>
          <a:bodyPr>
            <a:normAutofit/>
          </a:bodyPr>
          <a:lstStyle/>
          <a:p>
            <a:r>
              <a:rPr lang="en-US" sz="4800" dirty="0">
                <a:latin typeface="Segoe UI Light" panose="020B0502040204020203" pitchFamily="34" charset="0"/>
                <a:cs typeface="Segoe UI Light" panose="020B0502040204020203" pitchFamily="34" charset="0"/>
              </a:rPr>
              <a:t>What is the Microsoft AI 100 exam?</a:t>
            </a:r>
          </a:p>
        </p:txBody>
      </p:sp>
      <p:sp>
        <p:nvSpPr>
          <p:cNvPr id="3" name="TextBox 2">
            <a:extLst>
              <a:ext uri="{FF2B5EF4-FFF2-40B4-BE49-F238E27FC236}">
                <a16:creationId xmlns:a16="http://schemas.microsoft.com/office/drawing/2014/main" id="{345F0A14-7D98-4359-ACF3-2AE6E60B9C96}"/>
              </a:ext>
            </a:extLst>
          </p:cNvPr>
          <p:cNvSpPr txBox="1"/>
          <p:nvPr/>
        </p:nvSpPr>
        <p:spPr>
          <a:xfrm>
            <a:off x="618565" y="2345167"/>
            <a:ext cx="11005073" cy="3970318"/>
          </a:xfrm>
          <a:prstGeom prst="rect">
            <a:avLst/>
          </a:prstGeom>
          <a:noFill/>
        </p:spPr>
        <p:txBody>
          <a:bodyPr wrap="square" rtlCol="0">
            <a:spAutoFit/>
          </a:bodyPr>
          <a:lstStyle/>
          <a:p>
            <a:pPr marL="342900" marR="0" lvl="0" indent="-342900" algn="l" defTabSz="932688"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AI-100 Certification is for engineers who have intermediate to an expert level understanding of Machine Learning and are responsible for deploying end-to-end AI solutions on Azure using various AI &amp; ML services.</a:t>
            </a:r>
          </a:p>
          <a:p>
            <a:pPr marL="342900" marR="0" lvl="0" indent="-342900" algn="l" defTabSz="932688" rtl="0" eaLnBrk="1" fontAlgn="auto" latinLnBrk="0" hangingPunct="1">
              <a:lnSpc>
                <a:spcPct val="100000"/>
              </a:lnSpc>
              <a:spcBef>
                <a:spcPts val="0"/>
              </a:spcBef>
              <a:spcAft>
                <a:spcPts val="0"/>
              </a:spcAft>
              <a:buClrTx/>
              <a:buSzTx/>
              <a:buFontTx/>
              <a:buChar char="-"/>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342900" marR="0" lvl="0" indent="-342900" algn="l" defTabSz="932688" rtl="0" eaLnBrk="1" fontAlgn="auto" latinLnBrk="0" hangingPunct="1">
              <a:lnSpc>
                <a:spcPct val="100000"/>
              </a:lnSpc>
              <a:spcBef>
                <a:spcPts val="0"/>
              </a:spcBef>
              <a:spcAft>
                <a:spcPts val="0"/>
              </a:spcAft>
              <a:buClrTx/>
              <a:buSzTx/>
              <a:buFontTx/>
              <a:buChar char="-"/>
              <a:tabLst/>
              <a:defRPr/>
            </a:pP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1026" name="Picture 2">
            <a:extLst>
              <a:ext uri="{FF2B5EF4-FFF2-40B4-BE49-F238E27FC236}">
                <a16:creationId xmlns:a16="http://schemas.microsoft.com/office/drawing/2014/main" id="{AA5BC6E4-7762-4938-B97C-7C9818F95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0342" y="5759889"/>
            <a:ext cx="9809827" cy="73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712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C16172-6920-4479-B5F9-58E98940B041}"/>
              </a:ext>
            </a:extLst>
          </p:cNvPr>
          <p:cNvSpPr>
            <a:spLocks noGrp="1"/>
          </p:cNvSpPr>
          <p:nvPr>
            <p:ph type="title"/>
          </p:nvPr>
        </p:nvSpPr>
        <p:spPr/>
        <p:txBody>
          <a:bodyPr/>
          <a:lstStyle/>
          <a:p>
            <a:r>
              <a:rPr lang="fr-FR"/>
              <a:t>Topics </a:t>
            </a:r>
            <a:r>
              <a:rPr lang="fr-FR" err="1"/>
              <a:t>covered</a:t>
            </a:r>
            <a:r>
              <a:rPr lang="fr-FR"/>
              <a:t> by AI-100</a:t>
            </a:r>
          </a:p>
        </p:txBody>
      </p:sp>
      <p:sp>
        <p:nvSpPr>
          <p:cNvPr id="3" name="Espace réservé du contenu 2">
            <a:extLst>
              <a:ext uri="{FF2B5EF4-FFF2-40B4-BE49-F238E27FC236}">
                <a16:creationId xmlns:a16="http://schemas.microsoft.com/office/drawing/2014/main" id="{357329DA-6306-4FC5-900A-041357AF76D3}"/>
              </a:ext>
            </a:extLst>
          </p:cNvPr>
          <p:cNvSpPr>
            <a:spLocks noGrp="1"/>
          </p:cNvSpPr>
          <p:nvPr>
            <p:ph idx="1"/>
          </p:nvPr>
        </p:nvSpPr>
        <p:spPr/>
        <p:txBody>
          <a:bodyPr>
            <a:normAutofit fontScale="85000" lnSpcReduction="20000"/>
          </a:bodyPr>
          <a:lstStyle/>
          <a:p>
            <a:r>
              <a:rPr lang="fr-FR"/>
              <a:t>Azure Cognitives Services (a lot of questions)</a:t>
            </a:r>
          </a:p>
          <a:p>
            <a:r>
              <a:rPr lang="fr-FR"/>
              <a:t>Azure AI + AKS + ACI</a:t>
            </a:r>
          </a:p>
          <a:p>
            <a:r>
              <a:rPr lang="fr-FR"/>
              <a:t>Azure IoT Edge + Azure Stack + Azure </a:t>
            </a:r>
            <a:r>
              <a:rPr lang="fr-FR" err="1"/>
              <a:t>DataBox</a:t>
            </a:r>
            <a:r>
              <a:rPr lang="fr-FR"/>
              <a:t> Edge</a:t>
            </a:r>
          </a:p>
          <a:p>
            <a:r>
              <a:rPr lang="fr-FR"/>
              <a:t>IoT Hub + </a:t>
            </a:r>
            <a:r>
              <a:rPr lang="fr-FR" err="1"/>
              <a:t>EventBus</a:t>
            </a:r>
            <a:endParaRPr lang="fr-FR"/>
          </a:p>
          <a:p>
            <a:r>
              <a:rPr lang="fr-FR"/>
              <a:t>Azure Storage</a:t>
            </a:r>
          </a:p>
          <a:p>
            <a:r>
              <a:rPr lang="fr-FR"/>
              <a:t>Azure Stream Analytics </a:t>
            </a:r>
          </a:p>
          <a:p>
            <a:r>
              <a:rPr lang="fr-FR"/>
              <a:t>Azure </a:t>
            </a:r>
            <a:r>
              <a:rPr lang="fr-FR" err="1"/>
              <a:t>Functions</a:t>
            </a:r>
            <a:r>
              <a:rPr lang="fr-FR"/>
              <a:t> + Azure Logic App</a:t>
            </a:r>
          </a:p>
          <a:p>
            <a:r>
              <a:rPr lang="fr-FR"/>
              <a:t>LUIS</a:t>
            </a:r>
          </a:p>
          <a:p>
            <a:r>
              <a:rPr lang="fr-FR"/>
              <a:t>Monitoring Apps &amp; AI applications</a:t>
            </a:r>
          </a:p>
          <a:p>
            <a:r>
              <a:rPr lang="fr-FR"/>
              <a:t>Azure Bot Service + QnA Maker + Cognitives Services</a:t>
            </a:r>
          </a:p>
          <a:p>
            <a:r>
              <a:rPr lang="fr-FR"/>
              <a:t>Security (</a:t>
            </a:r>
            <a:r>
              <a:rPr lang="fr-FR" err="1"/>
              <a:t>Authentication</a:t>
            </a:r>
            <a:r>
              <a:rPr lang="fr-FR"/>
              <a:t>, Azure Key Vault)</a:t>
            </a:r>
          </a:p>
          <a:p>
            <a:endParaRPr lang="fr-FR"/>
          </a:p>
        </p:txBody>
      </p:sp>
    </p:spTree>
    <p:extLst>
      <p:ext uri="{BB962C8B-B14F-4D97-AF65-F5344CB8AC3E}">
        <p14:creationId xmlns:p14="http://schemas.microsoft.com/office/powerpoint/2010/main" val="3122355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89183" y="3104392"/>
            <a:ext cx="5376203" cy="785741"/>
          </a:xfrm>
          <a:prstGeom prst="rect">
            <a:avLst/>
          </a:prstGeom>
        </p:spPr>
        <p:txBody>
          <a:bodyPr wrap="square" anchor="ctr">
            <a:spAutoFit/>
          </a:bodyPr>
          <a:lstStyle/>
          <a:p>
            <a:pPr defTabSz="913873">
              <a:lnSpc>
                <a:spcPct val="90000"/>
              </a:lnSpc>
              <a:defRPr/>
            </a:pPr>
            <a:r>
              <a:rPr lang="en-US" altLang="en-US" sz="4896" spc="-102">
                <a:ln w="3175">
                  <a:noFill/>
                </a:ln>
                <a:gradFill>
                  <a:gsLst>
                    <a:gs pos="1250">
                      <a:schemeClr val="tx1"/>
                    </a:gs>
                    <a:gs pos="100000">
                      <a:schemeClr val="tx1"/>
                    </a:gs>
                  </a:gsLst>
                  <a:lin ang="5400000" scaled="0"/>
                </a:gradFill>
                <a:latin typeface="+mj-lt"/>
                <a:cs typeface="Segoe UI" pitchFamily="34" charset="0"/>
              </a:rPr>
              <a:t>What is AI?</a:t>
            </a:r>
          </a:p>
        </p:txBody>
      </p:sp>
    </p:spTree>
    <p:extLst>
      <p:ext uri="{BB962C8B-B14F-4D97-AF65-F5344CB8AC3E}">
        <p14:creationId xmlns:p14="http://schemas.microsoft.com/office/powerpoint/2010/main" val="160142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4D050-8038-49A5-9083-099C4C8521C0}"/>
              </a:ext>
            </a:extLst>
          </p:cNvPr>
          <p:cNvSpPr>
            <a:spLocks noGrp="1"/>
          </p:cNvSpPr>
          <p:nvPr>
            <p:ph type="title"/>
          </p:nvPr>
        </p:nvSpPr>
        <p:spPr/>
        <p:txBody>
          <a:bodyPr/>
          <a:lstStyle/>
          <a:p>
            <a:r>
              <a:rPr lang="fr-FR" err="1"/>
              <a:t>Many</a:t>
            </a:r>
            <a:r>
              <a:rPr lang="fr-FR"/>
              <a:t> concepts</a:t>
            </a:r>
          </a:p>
        </p:txBody>
      </p:sp>
      <p:pic>
        <p:nvPicPr>
          <p:cNvPr id="9" name="Picture 8" descr="A close up of a logo&#10;&#10;Description automatically generated">
            <a:extLst>
              <a:ext uri="{FF2B5EF4-FFF2-40B4-BE49-F238E27FC236}">
                <a16:creationId xmlns:a16="http://schemas.microsoft.com/office/drawing/2014/main" id="{0178BD36-D432-4F36-A4CE-D6A24DA9345F}"/>
              </a:ext>
            </a:extLst>
          </p:cNvPr>
          <p:cNvPicPr>
            <a:picLocks noChangeAspect="1"/>
          </p:cNvPicPr>
          <p:nvPr/>
        </p:nvPicPr>
        <p:blipFill rotWithShape="1">
          <a:blip r:embed="rId2">
            <a:extLst>
              <a:ext uri="{28A0092B-C50C-407E-A947-70E740481C1C}">
                <a14:useLocalDpi xmlns:a14="http://schemas.microsoft.com/office/drawing/2010/main" val="0"/>
              </a:ext>
            </a:extLst>
          </a:blip>
          <a:srcRect l="25623" r="21024"/>
          <a:stretch/>
        </p:blipFill>
        <p:spPr>
          <a:xfrm>
            <a:off x="2426062" y="1405178"/>
            <a:ext cx="7584351" cy="5147507"/>
          </a:xfrm>
          <a:prstGeom prst="rect">
            <a:avLst/>
          </a:prstGeom>
        </p:spPr>
      </p:pic>
      <p:pic>
        <p:nvPicPr>
          <p:cNvPr id="11" name="Picture 10">
            <a:extLst>
              <a:ext uri="{FF2B5EF4-FFF2-40B4-BE49-F238E27FC236}">
                <a16:creationId xmlns:a16="http://schemas.microsoft.com/office/drawing/2014/main" id="{86C5D26C-EE14-4DA8-94C0-0BFF070F9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0412" y="4348910"/>
            <a:ext cx="2088643" cy="2273221"/>
          </a:xfrm>
          <a:prstGeom prst="rect">
            <a:avLst/>
          </a:prstGeom>
        </p:spPr>
      </p:pic>
    </p:spTree>
    <p:extLst>
      <p:ext uri="{BB962C8B-B14F-4D97-AF65-F5344CB8AC3E}">
        <p14:creationId xmlns:p14="http://schemas.microsoft.com/office/powerpoint/2010/main" val="159393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3299-6E74-4AA8-AC95-A54BA71FB3AC}"/>
              </a:ext>
            </a:extLst>
          </p:cNvPr>
          <p:cNvSpPr>
            <a:spLocks noGrp="1"/>
          </p:cNvSpPr>
          <p:nvPr>
            <p:ph type="title"/>
          </p:nvPr>
        </p:nvSpPr>
        <p:spPr>
          <a:xfrm>
            <a:off x="855768" y="372393"/>
            <a:ext cx="10724938" cy="1351952"/>
          </a:xfrm>
          <a:noFill/>
        </p:spPr>
        <p:txBody>
          <a:bodyPr>
            <a:normAutofit/>
          </a:bodyPr>
          <a:lstStyle/>
          <a:p>
            <a:r>
              <a:rPr lang="fr-FR" sz="4080" err="1"/>
              <a:t>Three</a:t>
            </a:r>
            <a:r>
              <a:rPr lang="fr-FR" sz="4080"/>
              <a:t> </a:t>
            </a:r>
            <a:r>
              <a:rPr lang="fr-FR" sz="4080" err="1"/>
              <a:t>nested</a:t>
            </a:r>
            <a:r>
              <a:rPr lang="fr-FR" sz="4080"/>
              <a:t> concepts</a:t>
            </a:r>
          </a:p>
        </p:txBody>
      </p:sp>
      <p:sp>
        <p:nvSpPr>
          <p:cNvPr id="7" name="Rectangle: Rounded Corners 6">
            <a:extLst>
              <a:ext uri="{FF2B5EF4-FFF2-40B4-BE49-F238E27FC236}">
                <a16:creationId xmlns:a16="http://schemas.microsoft.com/office/drawing/2014/main" id="{72BF2ACE-A998-4EDB-A096-CCA0F02CE4A1}"/>
              </a:ext>
            </a:extLst>
          </p:cNvPr>
          <p:cNvSpPr/>
          <p:nvPr/>
        </p:nvSpPr>
        <p:spPr>
          <a:xfrm>
            <a:off x="460490" y="2080979"/>
            <a:ext cx="8628063" cy="1298416"/>
          </a:xfrm>
          <a:prstGeom prst="roundRect">
            <a:avLst>
              <a:gd name="adj" fmla="val 10000"/>
            </a:avLst>
          </a:prstGeom>
          <a:solidFill>
            <a:schemeClr val="accent1">
              <a:lumMod val="50000"/>
            </a:schemeClr>
          </a:solidFill>
        </p:spPr>
        <p:style>
          <a:lnRef idx="0">
            <a:schemeClr val="dk1">
              <a:hueOff val="0"/>
              <a:satOff val="0"/>
              <a:lumOff val="0"/>
              <a:alphaOff val="0"/>
            </a:schemeClr>
          </a:lnRef>
          <a:fillRef idx="1">
            <a:schemeClr val="accent1">
              <a:tint val="55000"/>
              <a:hueOff val="0"/>
              <a:satOff val="0"/>
              <a:lumOff val="0"/>
              <a:alphaOff val="0"/>
            </a:schemeClr>
          </a:fillRef>
          <a:effectRef idx="2">
            <a:schemeClr val="accent1">
              <a:tint val="55000"/>
              <a:hueOff val="0"/>
              <a:satOff val="0"/>
              <a:lumOff val="0"/>
              <a:alphaOff val="0"/>
            </a:schemeClr>
          </a:effectRef>
          <a:fontRef idx="minor">
            <a:schemeClr val="dk1">
              <a:hueOff val="0"/>
              <a:satOff val="0"/>
              <a:lumOff val="0"/>
              <a:alphaOff val="0"/>
            </a:schemeClr>
          </a:fontRef>
        </p:style>
      </p:sp>
      <p:sp>
        <p:nvSpPr>
          <p:cNvPr id="9" name="Rectangle 8">
            <a:extLst>
              <a:ext uri="{FF2B5EF4-FFF2-40B4-BE49-F238E27FC236}">
                <a16:creationId xmlns:a16="http://schemas.microsoft.com/office/drawing/2014/main" id="{FEDF2968-383E-47EA-9548-19AC868145FD}"/>
              </a:ext>
            </a:extLst>
          </p:cNvPr>
          <p:cNvSpPr/>
          <p:nvPr/>
        </p:nvSpPr>
        <p:spPr>
          <a:xfrm>
            <a:off x="853260" y="2373123"/>
            <a:ext cx="714827" cy="714129"/>
          </a:xfrm>
          <a:prstGeom prst="rect">
            <a:avLst/>
          </a:prstGeom>
          <a:blipFill>
            <a:blip r:embed="rId3">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3">
            <a:scrgbClr r="0" g="0" b="0"/>
          </a:fillRef>
          <a:effectRef idx="2">
            <a:schemeClr val="accent1">
              <a:shade val="50000"/>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F6ECE030-BE7A-461D-930C-40A78B89D3AA}"/>
              </a:ext>
            </a:extLst>
          </p:cNvPr>
          <p:cNvSpPr/>
          <p:nvPr/>
        </p:nvSpPr>
        <p:spPr>
          <a:xfrm>
            <a:off x="1960858" y="2080979"/>
            <a:ext cx="6946409" cy="1299685"/>
          </a:xfrm>
          <a:custGeom>
            <a:avLst/>
            <a:gdLst>
              <a:gd name="connsiteX0" fmla="*/ 0 w 8868857"/>
              <a:gd name="connsiteY0" fmla="*/ 0 h 1274317"/>
              <a:gd name="connsiteX1" fmla="*/ 8868857 w 8868857"/>
              <a:gd name="connsiteY1" fmla="*/ 0 h 1274317"/>
              <a:gd name="connsiteX2" fmla="*/ 8868857 w 8868857"/>
              <a:gd name="connsiteY2" fmla="*/ 1274317 h 1274317"/>
              <a:gd name="connsiteX3" fmla="*/ 0 w 8868857"/>
              <a:gd name="connsiteY3" fmla="*/ 1274317 h 1274317"/>
              <a:gd name="connsiteX4" fmla="*/ 0 w 8868857"/>
              <a:gd name="connsiteY4" fmla="*/ 0 h 127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57" h="1274317">
                <a:moveTo>
                  <a:pt x="0" y="0"/>
                </a:moveTo>
                <a:lnTo>
                  <a:pt x="8868857" y="0"/>
                </a:lnTo>
                <a:lnTo>
                  <a:pt x="8868857" y="1274317"/>
                </a:lnTo>
                <a:lnTo>
                  <a:pt x="0" y="12743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50" tIns="137550" rIns="137550" bIns="137550" numCol="1" spcCol="1270" anchor="ctr" anchorCtr="0">
            <a:noAutofit/>
          </a:bodyPr>
          <a:lstStyle/>
          <a:p>
            <a:pPr defTabSz="725353">
              <a:spcBef>
                <a:spcPct val="0"/>
              </a:spcBef>
              <a:spcAft>
                <a:spcPct val="35000"/>
              </a:spcAft>
            </a:pPr>
            <a:r>
              <a:rPr lang="en-US" sz="1632" b="1">
                <a:highlight>
                  <a:srgbClr val="FFFF00"/>
                </a:highlight>
              </a:rPr>
              <a:t>Artificial Intelligence</a:t>
            </a:r>
            <a:r>
              <a:rPr lang="en-US" sz="1632" b="1"/>
              <a:t>:</a:t>
            </a:r>
            <a:r>
              <a:rPr lang="en-US" sz="1632"/>
              <a:t> </a:t>
            </a:r>
            <a:r>
              <a:rPr lang="fr-FR" sz="1632">
                <a:solidFill>
                  <a:prstClr val="white">
                    <a:hueOff val="0"/>
                    <a:satOff val="0"/>
                    <a:lumOff val="0"/>
                    <a:alphaOff val="0"/>
                  </a:prstClr>
                </a:solidFill>
                <a:latin typeface="Calibri" panose="020F0502020204030204"/>
              </a:rPr>
              <a:t>AI </a:t>
            </a:r>
            <a:r>
              <a:rPr lang="fr-FR" sz="1632" err="1">
                <a:solidFill>
                  <a:prstClr val="white">
                    <a:hueOff val="0"/>
                    <a:satOff val="0"/>
                    <a:lumOff val="0"/>
                    <a:alphaOff val="0"/>
                  </a:prstClr>
                </a:solidFill>
                <a:latin typeface="Calibri" panose="020F0502020204030204"/>
              </a:rPr>
              <a:t>refers</a:t>
            </a:r>
            <a:r>
              <a:rPr lang="fr-FR" sz="1632">
                <a:solidFill>
                  <a:prstClr val="white">
                    <a:hueOff val="0"/>
                    <a:satOff val="0"/>
                    <a:lumOff val="0"/>
                    <a:alphaOff val="0"/>
                  </a:prstClr>
                </a:solidFill>
                <a:latin typeface="Calibri" panose="020F0502020204030204"/>
              </a:rPr>
              <a:t> to scenarios </a:t>
            </a:r>
            <a:r>
              <a:rPr lang="fr-FR" sz="1632" err="1">
                <a:solidFill>
                  <a:prstClr val="white">
                    <a:hueOff val="0"/>
                    <a:satOff val="0"/>
                    <a:lumOff val="0"/>
                    <a:alphaOff val="0"/>
                  </a:prstClr>
                </a:solidFill>
                <a:latin typeface="Calibri" panose="020F0502020204030204"/>
              </a:rPr>
              <a:t>where</a:t>
            </a:r>
            <a:r>
              <a:rPr lang="fr-FR" sz="1632">
                <a:solidFill>
                  <a:prstClr val="white">
                    <a:hueOff val="0"/>
                    <a:satOff val="0"/>
                    <a:lumOff val="0"/>
                    <a:alphaOff val="0"/>
                  </a:prstClr>
                </a:solidFill>
                <a:latin typeface="Calibri" panose="020F0502020204030204"/>
              </a:rPr>
              <a:t> a machine </a:t>
            </a:r>
            <a:r>
              <a:rPr lang="fr-FR" sz="1632" err="1">
                <a:solidFill>
                  <a:prstClr val="white">
                    <a:hueOff val="0"/>
                    <a:satOff val="0"/>
                    <a:lumOff val="0"/>
                    <a:alphaOff val="0"/>
                  </a:prstClr>
                </a:solidFill>
                <a:latin typeface="Calibri" panose="020F0502020204030204"/>
              </a:rPr>
              <a:t>mimics</a:t>
            </a:r>
            <a:r>
              <a:rPr lang="fr-FR" sz="1632">
                <a:solidFill>
                  <a:prstClr val="white">
                    <a:hueOff val="0"/>
                    <a:satOff val="0"/>
                    <a:lumOff val="0"/>
                    <a:alphaOff val="0"/>
                  </a:prstClr>
                </a:solidFill>
                <a:latin typeface="Calibri" panose="020F0502020204030204"/>
              </a:rPr>
              <a:t> the cognitive </a:t>
            </a:r>
            <a:r>
              <a:rPr lang="fr-FR" sz="1632" err="1">
                <a:solidFill>
                  <a:prstClr val="white">
                    <a:hueOff val="0"/>
                    <a:satOff val="0"/>
                    <a:lumOff val="0"/>
                    <a:alphaOff val="0"/>
                  </a:prstClr>
                </a:solidFill>
                <a:latin typeface="Calibri" panose="020F0502020204030204"/>
              </a:rPr>
              <a:t>functions</a:t>
            </a:r>
            <a:r>
              <a:rPr lang="fr-FR" sz="1632">
                <a:solidFill>
                  <a:prstClr val="white">
                    <a:hueOff val="0"/>
                    <a:satOff val="0"/>
                    <a:lumOff val="0"/>
                    <a:alphaOff val="0"/>
                  </a:prstClr>
                </a:solidFill>
                <a:latin typeface="Calibri" panose="020F0502020204030204"/>
              </a:rPr>
              <a:t> </a:t>
            </a:r>
            <a:r>
              <a:rPr lang="fr-FR" sz="1632" err="1">
                <a:solidFill>
                  <a:prstClr val="white">
                    <a:hueOff val="0"/>
                    <a:satOff val="0"/>
                    <a:lumOff val="0"/>
                    <a:alphaOff val="0"/>
                  </a:prstClr>
                </a:solidFill>
                <a:latin typeface="Calibri" panose="020F0502020204030204"/>
              </a:rPr>
              <a:t>associated</a:t>
            </a:r>
            <a:r>
              <a:rPr lang="fr-FR" sz="1632">
                <a:solidFill>
                  <a:prstClr val="white">
                    <a:hueOff val="0"/>
                    <a:satOff val="0"/>
                    <a:lumOff val="0"/>
                    <a:alphaOff val="0"/>
                  </a:prstClr>
                </a:solidFill>
                <a:latin typeface="Calibri" panose="020F0502020204030204"/>
              </a:rPr>
              <a:t> </a:t>
            </a:r>
            <a:r>
              <a:rPr lang="fr-FR" sz="1632" err="1">
                <a:solidFill>
                  <a:prstClr val="white">
                    <a:hueOff val="0"/>
                    <a:satOff val="0"/>
                    <a:lumOff val="0"/>
                    <a:alphaOff val="0"/>
                  </a:prstClr>
                </a:solidFill>
                <a:latin typeface="Calibri" panose="020F0502020204030204"/>
              </a:rPr>
              <a:t>with</a:t>
            </a:r>
            <a:r>
              <a:rPr lang="fr-FR" sz="1632">
                <a:solidFill>
                  <a:prstClr val="white">
                    <a:hueOff val="0"/>
                    <a:satOff val="0"/>
                    <a:lumOff val="0"/>
                    <a:alphaOff val="0"/>
                  </a:prstClr>
                </a:solidFill>
                <a:latin typeface="Calibri" panose="020F0502020204030204"/>
              </a:rPr>
              <a:t> </a:t>
            </a:r>
            <a:r>
              <a:rPr lang="fr-FR" sz="1632" err="1">
                <a:solidFill>
                  <a:prstClr val="white">
                    <a:hueOff val="0"/>
                    <a:satOff val="0"/>
                    <a:lumOff val="0"/>
                    <a:alphaOff val="0"/>
                  </a:prstClr>
                </a:solidFill>
                <a:latin typeface="Calibri" panose="020F0502020204030204"/>
              </a:rPr>
              <a:t>human</a:t>
            </a:r>
            <a:r>
              <a:rPr lang="fr-FR" sz="1632">
                <a:solidFill>
                  <a:prstClr val="white">
                    <a:hueOff val="0"/>
                    <a:satOff val="0"/>
                    <a:lumOff val="0"/>
                    <a:alphaOff val="0"/>
                  </a:prstClr>
                </a:solidFill>
                <a:latin typeface="Calibri" panose="020F0502020204030204"/>
              </a:rPr>
              <a:t> </a:t>
            </a:r>
            <a:r>
              <a:rPr lang="fr-FR" sz="1632" err="1">
                <a:solidFill>
                  <a:prstClr val="white">
                    <a:hueOff val="0"/>
                    <a:satOff val="0"/>
                    <a:lumOff val="0"/>
                    <a:alphaOff val="0"/>
                  </a:prstClr>
                </a:solidFill>
                <a:latin typeface="Calibri" panose="020F0502020204030204"/>
              </a:rPr>
              <a:t>minds</a:t>
            </a:r>
            <a:r>
              <a:rPr lang="fr-FR" sz="1632">
                <a:solidFill>
                  <a:prstClr val="white">
                    <a:hueOff val="0"/>
                    <a:satOff val="0"/>
                    <a:lumOff val="0"/>
                    <a:alphaOff val="0"/>
                  </a:prstClr>
                </a:solidFill>
                <a:latin typeface="Calibri" panose="020F0502020204030204"/>
              </a:rPr>
              <a:t>.</a:t>
            </a:r>
            <a:endParaRPr lang="en-US" sz="1632">
              <a:solidFill>
                <a:prstClr val="white">
                  <a:hueOff val="0"/>
                  <a:satOff val="0"/>
                  <a:lumOff val="0"/>
                  <a:alphaOff val="0"/>
                </a:prstClr>
              </a:solidFill>
              <a:latin typeface="Calibri" panose="020F0502020204030204"/>
            </a:endParaRPr>
          </a:p>
        </p:txBody>
      </p:sp>
      <p:sp>
        <p:nvSpPr>
          <p:cNvPr id="14" name="Rectangle: Rounded Corners 13">
            <a:extLst>
              <a:ext uri="{FF2B5EF4-FFF2-40B4-BE49-F238E27FC236}">
                <a16:creationId xmlns:a16="http://schemas.microsoft.com/office/drawing/2014/main" id="{587401B5-EAD4-4A74-8816-690517C1369F}"/>
              </a:ext>
            </a:extLst>
          </p:cNvPr>
          <p:cNvSpPr/>
          <p:nvPr/>
        </p:nvSpPr>
        <p:spPr>
          <a:xfrm>
            <a:off x="460489" y="3581428"/>
            <a:ext cx="8628063" cy="1298416"/>
          </a:xfrm>
          <a:prstGeom prst="roundRect">
            <a:avLst>
              <a:gd name="adj" fmla="val 10000"/>
            </a:avLst>
          </a:prstGeom>
          <a:solidFill>
            <a:schemeClr val="accent1">
              <a:lumMod val="75000"/>
            </a:schemeClr>
          </a:solidFill>
        </p:spPr>
        <p:style>
          <a:lnRef idx="0">
            <a:schemeClr val="dk1">
              <a:hueOff val="0"/>
              <a:satOff val="0"/>
              <a:lumOff val="0"/>
              <a:alphaOff val="0"/>
            </a:schemeClr>
          </a:lnRef>
          <a:fillRef idx="1">
            <a:schemeClr val="accent1">
              <a:tint val="55000"/>
              <a:hueOff val="0"/>
              <a:satOff val="0"/>
              <a:lumOff val="0"/>
              <a:alphaOff val="0"/>
            </a:schemeClr>
          </a:fillRef>
          <a:effectRef idx="2">
            <a:schemeClr val="accent1">
              <a:tint val="55000"/>
              <a:hueOff val="0"/>
              <a:satOff val="0"/>
              <a:lumOff val="0"/>
              <a:alphaOff val="0"/>
            </a:schemeClr>
          </a:effectRef>
          <a:fontRef idx="minor">
            <a:schemeClr val="dk1">
              <a:hueOff val="0"/>
              <a:satOff val="0"/>
              <a:lumOff val="0"/>
              <a:alphaOff val="0"/>
            </a:schemeClr>
          </a:fontRef>
        </p:style>
      </p:sp>
      <p:sp>
        <p:nvSpPr>
          <p:cNvPr id="19" name="Rectangle 18">
            <a:extLst>
              <a:ext uri="{FF2B5EF4-FFF2-40B4-BE49-F238E27FC236}">
                <a16:creationId xmlns:a16="http://schemas.microsoft.com/office/drawing/2014/main" id="{8D1B4586-1BAA-41A4-BF03-102B1456D4C3}"/>
              </a:ext>
            </a:extLst>
          </p:cNvPr>
          <p:cNvSpPr/>
          <p:nvPr/>
        </p:nvSpPr>
        <p:spPr>
          <a:xfrm>
            <a:off x="853260" y="3939410"/>
            <a:ext cx="714827" cy="714129"/>
          </a:xfrm>
          <a:prstGeom prst="rect">
            <a:avLst/>
          </a:prstGeom>
          <a:blipFill>
            <a:blip r:embed="rId4">
              <a:extLst>
                <a:ext uri="{28A0092B-C50C-407E-A947-70E740481C1C}">
                  <a14:useLocalDpi xmlns:a14="http://schemas.microsoft.com/office/drawing/2010/main" val="0"/>
                </a:ext>
              </a:extLst>
            </a:blip>
            <a:srcRect/>
            <a:stretch>
              <a:fillRect l="-12000" r="-12000"/>
            </a:stretch>
          </a:blipFill>
        </p:spPr>
        <p:style>
          <a:lnRef idx="0">
            <a:schemeClr val="lt1">
              <a:hueOff val="0"/>
              <a:satOff val="0"/>
              <a:lumOff val="0"/>
              <a:alphaOff val="0"/>
            </a:schemeClr>
          </a:lnRef>
          <a:fillRef idx="3">
            <a:scrgbClr r="0" g="0" b="0"/>
          </a:fillRef>
          <a:effectRef idx="2">
            <a:schemeClr val="accent1">
              <a:shade val="50000"/>
              <a:hueOff val="268329"/>
              <a:satOff val="-6535"/>
              <a:lumOff val="28597"/>
              <a:alphaOff val="0"/>
            </a:schemeClr>
          </a:effectRef>
          <a:fontRef idx="minor">
            <a:schemeClr val="lt1"/>
          </a:fontRef>
        </p:style>
      </p:sp>
      <p:sp>
        <p:nvSpPr>
          <p:cNvPr id="21" name="Freeform: Shape 20">
            <a:extLst>
              <a:ext uri="{FF2B5EF4-FFF2-40B4-BE49-F238E27FC236}">
                <a16:creationId xmlns:a16="http://schemas.microsoft.com/office/drawing/2014/main" id="{CD5AD858-0CCA-47FE-8AD6-978D8115F6DB}"/>
              </a:ext>
            </a:extLst>
          </p:cNvPr>
          <p:cNvSpPr/>
          <p:nvPr/>
        </p:nvSpPr>
        <p:spPr>
          <a:xfrm>
            <a:off x="1960859" y="3647268"/>
            <a:ext cx="7014014" cy="1299685"/>
          </a:xfrm>
          <a:custGeom>
            <a:avLst/>
            <a:gdLst>
              <a:gd name="connsiteX0" fmla="*/ 0 w 8868857"/>
              <a:gd name="connsiteY0" fmla="*/ 0 h 1274317"/>
              <a:gd name="connsiteX1" fmla="*/ 8868857 w 8868857"/>
              <a:gd name="connsiteY1" fmla="*/ 0 h 1274317"/>
              <a:gd name="connsiteX2" fmla="*/ 8868857 w 8868857"/>
              <a:gd name="connsiteY2" fmla="*/ 1274317 h 1274317"/>
              <a:gd name="connsiteX3" fmla="*/ 0 w 8868857"/>
              <a:gd name="connsiteY3" fmla="*/ 1274317 h 1274317"/>
              <a:gd name="connsiteX4" fmla="*/ 0 w 8868857"/>
              <a:gd name="connsiteY4" fmla="*/ 0 h 127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57" h="1274317">
                <a:moveTo>
                  <a:pt x="0" y="0"/>
                </a:moveTo>
                <a:lnTo>
                  <a:pt x="8868857" y="0"/>
                </a:lnTo>
                <a:lnTo>
                  <a:pt x="8868857" y="1274317"/>
                </a:lnTo>
                <a:lnTo>
                  <a:pt x="0" y="12743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50" tIns="137550" rIns="137550" bIns="137550" numCol="1" spcCol="1270" anchor="ctr" anchorCtr="0">
            <a:noAutofit/>
          </a:bodyPr>
          <a:lstStyle/>
          <a:p>
            <a:pPr defTabSz="725353">
              <a:spcBef>
                <a:spcPct val="0"/>
              </a:spcBef>
              <a:spcAft>
                <a:spcPct val="35000"/>
              </a:spcAft>
            </a:pPr>
            <a:r>
              <a:rPr lang="en-US" sz="1632" b="1">
                <a:highlight>
                  <a:srgbClr val="FFFF00"/>
                </a:highlight>
              </a:rPr>
              <a:t>Machine Learning</a:t>
            </a:r>
            <a:r>
              <a:rPr lang="en-US" sz="1632" b="1"/>
              <a:t>:</a:t>
            </a:r>
            <a:r>
              <a:rPr lang="en-US" sz="1632"/>
              <a:t> A subset of AI -- self-learning algorithms that detect patterns and anomalies. They get better as they consume more data (but that improvement will eventually level off, and more data will not lead to an increase in performance). Machine Learning does two things: It senses and predicts.</a:t>
            </a:r>
          </a:p>
        </p:txBody>
      </p:sp>
      <p:sp>
        <p:nvSpPr>
          <p:cNvPr id="22" name="Rectangle: Rounded Corners 21">
            <a:extLst>
              <a:ext uri="{FF2B5EF4-FFF2-40B4-BE49-F238E27FC236}">
                <a16:creationId xmlns:a16="http://schemas.microsoft.com/office/drawing/2014/main" id="{C6621AC7-E403-4702-80B4-377E02884D38}"/>
              </a:ext>
            </a:extLst>
          </p:cNvPr>
          <p:cNvSpPr/>
          <p:nvPr/>
        </p:nvSpPr>
        <p:spPr>
          <a:xfrm>
            <a:off x="460490" y="5070645"/>
            <a:ext cx="8628063" cy="1709198"/>
          </a:xfrm>
          <a:prstGeom prst="roundRect">
            <a:avLst>
              <a:gd name="adj" fmla="val 10000"/>
            </a:avLst>
          </a:prstGeom>
          <a:solidFill>
            <a:schemeClr val="accent1">
              <a:lumMod val="60000"/>
              <a:lumOff val="40000"/>
            </a:schemeClr>
          </a:solidFill>
        </p:spPr>
        <p:style>
          <a:lnRef idx="0">
            <a:schemeClr val="dk1">
              <a:hueOff val="0"/>
              <a:satOff val="0"/>
              <a:lumOff val="0"/>
              <a:alphaOff val="0"/>
            </a:schemeClr>
          </a:lnRef>
          <a:fillRef idx="1">
            <a:schemeClr val="accent1">
              <a:tint val="55000"/>
              <a:hueOff val="0"/>
              <a:satOff val="0"/>
              <a:lumOff val="0"/>
              <a:alphaOff val="0"/>
            </a:schemeClr>
          </a:fillRef>
          <a:effectRef idx="2">
            <a:schemeClr val="accent1">
              <a:tint val="55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FB4BEFCF-CDB4-494F-AA8D-CEDDFEDD0DA4}"/>
              </a:ext>
            </a:extLst>
          </p:cNvPr>
          <p:cNvSpPr/>
          <p:nvPr/>
        </p:nvSpPr>
        <p:spPr>
          <a:xfrm>
            <a:off x="853643" y="5505698"/>
            <a:ext cx="714827" cy="714129"/>
          </a:xfrm>
          <a:prstGeom prst="rect">
            <a:avLst/>
          </a:prstGeom>
          <a:blipFill>
            <a:blip r:embed="rId5">
              <a:extLst>
                <a:ext uri="{28A0092B-C50C-407E-A947-70E740481C1C}">
                  <a14:useLocalDpi xmlns:a14="http://schemas.microsoft.com/office/drawing/2010/main" val="0"/>
                </a:ext>
              </a:extLst>
            </a:blip>
            <a:srcRect/>
            <a:stretch>
              <a:fillRect/>
            </a:stretch>
          </a:blipFill>
        </p:spPr>
        <p:style>
          <a:lnRef idx="0">
            <a:schemeClr val="lt1">
              <a:hueOff val="0"/>
              <a:satOff val="0"/>
              <a:lumOff val="0"/>
              <a:alphaOff val="0"/>
            </a:schemeClr>
          </a:lnRef>
          <a:fillRef idx="3">
            <a:scrgbClr r="0" g="0" b="0"/>
          </a:fillRef>
          <a:effectRef idx="2">
            <a:schemeClr val="accent1">
              <a:shade val="50000"/>
              <a:hueOff val="268329"/>
              <a:satOff val="-6535"/>
              <a:lumOff val="28597"/>
              <a:alphaOff val="0"/>
            </a:schemeClr>
          </a:effectRef>
          <a:fontRef idx="minor">
            <a:schemeClr val="lt1"/>
          </a:fontRef>
        </p:style>
      </p:sp>
      <p:sp>
        <p:nvSpPr>
          <p:cNvPr id="24" name="Freeform: Shape 23">
            <a:extLst>
              <a:ext uri="{FF2B5EF4-FFF2-40B4-BE49-F238E27FC236}">
                <a16:creationId xmlns:a16="http://schemas.microsoft.com/office/drawing/2014/main" id="{86AD7FFC-D3F5-45DE-841A-F33A158C619A}"/>
              </a:ext>
            </a:extLst>
          </p:cNvPr>
          <p:cNvSpPr/>
          <p:nvPr/>
        </p:nvSpPr>
        <p:spPr>
          <a:xfrm>
            <a:off x="1961627" y="5213556"/>
            <a:ext cx="6945641" cy="1299685"/>
          </a:xfrm>
          <a:custGeom>
            <a:avLst/>
            <a:gdLst>
              <a:gd name="connsiteX0" fmla="*/ 0 w 8868857"/>
              <a:gd name="connsiteY0" fmla="*/ 0 h 1274317"/>
              <a:gd name="connsiteX1" fmla="*/ 8868857 w 8868857"/>
              <a:gd name="connsiteY1" fmla="*/ 0 h 1274317"/>
              <a:gd name="connsiteX2" fmla="*/ 8868857 w 8868857"/>
              <a:gd name="connsiteY2" fmla="*/ 1274317 h 1274317"/>
              <a:gd name="connsiteX3" fmla="*/ 0 w 8868857"/>
              <a:gd name="connsiteY3" fmla="*/ 1274317 h 1274317"/>
              <a:gd name="connsiteX4" fmla="*/ 0 w 8868857"/>
              <a:gd name="connsiteY4" fmla="*/ 0 h 127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8857" h="1274317">
                <a:moveTo>
                  <a:pt x="0" y="0"/>
                </a:moveTo>
                <a:lnTo>
                  <a:pt x="8868857" y="0"/>
                </a:lnTo>
                <a:lnTo>
                  <a:pt x="8868857" y="1274317"/>
                </a:lnTo>
                <a:lnTo>
                  <a:pt x="0" y="127431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550" tIns="137550" rIns="137550" bIns="137550" numCol="1" spcCol="1270" anchor="ctr" anchorCtr="0">
            <a:noAutofit/>
          </a:bodyPr>
          <a:lstStyle/>
          <a:p>
            <a:pPr defTabSz="725353">
              <a:spcBef>
                <a:spcPct val="0"/>
              </a:spcBef>
              <a:spcAft>
                <a:spcPct val="35000"/>
              </a:spcAft>
            </a:pPr>
            <a:r>
              <a:rPr lang="en-US" sz="1632" b="1">
                <a:highlight>
                  <a:srgbClr val="FFFF00"/>
                </a:highlight>
              </a:rPr>
              <a:t>Deep Learning</a:t>
            </a:r>
            <a:r>
              <a:rPr lang="en-US" sz="1632" b="1"/>
              <a:t>:</a:t>
            </a:r>
            <a:r>
              <a:rPr lang="en-US" sz="1632"/>
              <a:t> A subset of Machine Learning. Deep learning is also best applied to problems centering around perception and language. To keep this simple, think of the concept of machine learning -- but when it comes to deep learning, there’s no ‘ceiling’ of improvement based on data ingestion. It continues to get better, and the only limitation is your ability to feed it more data. Here, you need massive computational power.</a:t>
            </a:r>
          </a:p>
        </p:txBody>
      </p:sp>
      <p:grpSp>
        <p:nvGrpSpPr>
          <p:cNvPr id="18" name="Group 17">
            <a:extLst>
              <a:ext uri="{FF2B5EF4-FFF2-40B4-BE49-F238E27FC236}">
                <a16:creationId xmlns:a16="http://schemas.microsoft.com/office/drawing/2014/main" id="{01629FA1-7338-4909-9056-7907AC874C1D}"/>
              </a:ext>
            </a:extLst>
          </p:cNvPr>
          <p:cNvGrpSpPr/>
          <p:nvPr/>
        </p:nvGrpSpPr>
        <p:grpSpPr>
          <a:xfrm>
            <a:off x="9450438" y="191410"/>
            <a:ext cx="2716730" cy="2679681"/>
            <a:chOff x="7234523" y="1535343"/>
            <a:chExt cx="4688237" cy="5032702"/>
          </a:xfrm>
        </p:grpSpPr>
        <p:sp>
          <p:nvSpPr>
            <p:cNvPr id="20" name="Oval 16">
              <a:extLst>
                <a:ext uri="{FF2B5EF4-FFF2-40B4-BE49-F238E27FC236}">
                  <a16:creationId xmlns:a16="http://schemas.microsoft.com/office/drawing/2014/main" id="{2BFB1BB9-960F-4FFF-99A9-9A61615A3ACD}"/>
                </a:ext>
              </a:extLst>
            </p:cNvPr>
            <p:cNvSpPr/>
            <p:nvPr/>
          </p:nvSpPr>
          <p:spPr bwMode="auto">
            <a:xfrm>
              <a:off x="7234523" y="1535343"/>
              <a:ext cx="4688237" cy="5027160"/>
            </a:xfrm>
            <a:prstGeom prst="ellipse">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0" rIns="182854" bIns="0" numCol="1" spcCol="0" rtlCol="0" fromWordArt="0" anchor="t" anchorCtr="0" forceAA="0" compatLnSpc="1">
              <a:prstTxWarp prst="textNoShape">
                <a:avLst/>
              </a:prstTxWarp>
              <a:noAutofit/>
            </a:bodyPr>
            <a:lstStyle/>
            <a:p>
              <a:pPr algn="ctr" defTabSz="932293" fontAlgn="base">
                <a:lnSpc>
                  <a:spcPct val="90000"/>
                </a:lnSpc>
                <a:spcBef>
                  <a:spcPct val="0"/>
                </a:spcBef>
                <a:spcAft>
                  <a:spcPts val="400"/>
                </a:spcAft>
                <a:defRPr/>
              </a:pPr>
              <a:r>
                <a:rPr lang="en-US" sz="1428"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Artificial Intelligence</a:t>
              </a:r>
            </a:p>
            <a:p>
              <a:pPr algn="ctr" defTabSz="932293" fontAlgn="base">
                <a:lnSpc>
                  <a:spcPct val="90000"/>
                </a:lnSpc>
                <a:spcBef>
                  <a:spcPct val="0"/>
                </a:spcBef>
                <a:spcAft>
                  <a:spcPts val="400"/>
                </a:spcAft>
                <a:defRPr/>
              </a:pPr>
              <a:endParaRPr lang="en-US" sz="816" kern="0">
                <a:gradFill>
                  <a:gsLst>
                    <a:gs pos="0">
                      <a:srgbClr val="FFFFFF"/>
                    </a:gs>
                    <a:gs pos="100000">
                      <a:srgbClr val="FFFFFF"/>
                    </a:gs>
                  </a:gsLst>
                  <a:lin ang="5400000" scaled="0"/>
                </a:gradFill>
                <a:latin typeface="Segoe UI" panose="020B0502040204020203" pitchFamily="34" charset="0"/>
                <a:cs typeface="Segoe UI" panose="020B0502040204020203" pitchFamily="34" charset="0"/>
              </a:endParaRPr>
            </a:p>
          </p:txBody>
        </p:sp>
        <p:sp>
          <p:nvSpPr>
            <p:cNvPr id="25" name="Oval 17">
              <a:extLst>
                <a:ext uri="{FF2B5EF4-FFF2-40B4-BE49-F238E27FC236}">
                  <a16:creationId xmlns:a16="http://schemas.microsoft.com/office/drawing/2014/main" id="{51FBB35D-ECF0-47A1-AC3C-54FFA994E4F6}"/>
                </a:ext>
              </a:extLst>
            </p:cNvPr>
            <p:cNvSpPr/>
            <p:nvPr/>
          </p:nvSpPr>
          <p:spPr bwMode="auto">
            <a:xfrm>
              <a:off x="7991359" y="3204894"/>
              <a:ext cx="3174565" cy="3363151"/>
            </a:xfrm>
            <a:prstGeom prst="ellipse">
              <a:avLst/>
            </a:prstGeom>
            <a:solidFill>
              <a:srgbClr val="44546A">
                <a:lumMod val="90000"/>
                <a:lumOff val="1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0" rIns="182854" bIns="0" numCol="1" spcCol="0" rtlCol="0" fromWordArt="0" anchor="t" anchorCtr="0" forceAA="0" compatLnSpc="1">
              <a:prstTxWarp prst="textNoShape">
                <a:avLst/>
              </a:prstTxWarp>
              <a:noAutofit/>
            </a:bodyPr>
            <a:lstStyle/>
            <a:p>
              <a:pPr algn="ctr" defTabSz="932293" fontAlgn="base">
                <a:lnSpc>
                  <a:spcPct val="90000"/>
                </a:lnSpc>
                <a:spcBef>
                  <a:spcPct val="0"/>
                </a:spcBef>
                <a:spcAft>
                  <a:spcPts val="400"/>
                </a:spcAft>
                <a:defRPr/>
              </a:pPr>
              <a:r>
                <a:rPr lang="en-US" sz="1428"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a:t>
              </a:r>
            </a:p>
          </p:txBody>
        </p:sp>
        <p:sp>
          <p:nvSpPr>
            <p:cNvPr id="26" name="Oval 18">
              <a:extLst>
                <a:ext uri="{FF2B5EF4-FFF2-40B4-BE49-F238E27FC236}">
                  <a16:creationId xmlns:a16="http://schemas.microsoft.com/office/drawing/2014/main" id="{79D731DA-E878-4BF1-8397-B5B71D2D01A5}"/>
                </a:ext>
              </a:extLst>
            </p:cNvPr>
            <p:cNvSpPr/>
            <p:nvPr/>
          </p:nvSpPr>
          <p:spPr bwMode="auto">
            <a:xfrm>
              <a:off x="8615861" y="4642484"/>
              <a:ext cx="1925561" cy="1925561"/>
            </a:xfrm>
            <a:prstGeom prst="ellipse">
              <a:avLst/>
            </a:prstGeom>
            <a:solidFill>
              <a:srgbClr val="44546A">
                <a:lumMod val="50000"/>
                <a:lumOff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ts val="400"/>
                </a:spcAft>
                <a:defRPr/>
              </a:pPr>
              <a:r>
                <a:rPr lang="en-US" sz="1428"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Deep Learning</a:t>
              </a:r>
            </a:p>
          </p:txBody>
        </p:sp>
      </p:grpSp>
    </p:spTree>
    <p:extLst>
      <p:ext uri="{BB962C8B-B14F-4D97-AF65-F5344CB8AC3E}">
        <p14:creationId xmlns:p14="http://schemas.microsoft.com/office/powerpoint/2010/main" val="39941666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425</Words>
  <Application>Microsoft Office PowerPoint</Application>
  <PresentationFormat>Custom</PresentationFormat>
  <Paragraphs>58</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Calibri Light</vt:lpstr>
      <vt:lpstr>Segoe UI</vt:lpstr>
      <vt:lpstr>Segoe UI Emoji</vt:lpstr>
      <vt:lpstr>Segoe UI Light</vt:lpstr>
      <vt:lpstr>Segoe UI Semibold</vt:lpstr>
      <vt:lpstr>Segoe UI Semilight</vt:lpstr>
      <vt:lpstr>Office Theme</vt:lpstr>
      <vt:lpstr>PowerPoint Presentation</vt:lpstr>
      <vt:lpstr>Contact me</vt:lpstr>
      <vt:lpstr>Objectives</vt:lpstr>
      <vt:lpstr>Agenda - Prepare for the Microsoft AI 100 certification exam</vt:lpstr>
      <vt:lpstr>What is the Microsoft AI 100 exam?</vt:lpstr>
      <vt:lpstr>Topics covered by AI-100</vt:lpstr>
      <vt:lpstr>PowerPoint Presentation</vt:lpstr>
      <vt:lpstr>Many concepts</vt:lpstr>
      <vt:lpstr>Three nested concepts</vt:lpstr>
      <vt:lpstr>PowerPoint Presentation</vt:lpstr>
      <vt:lpstr>Importance of vision</vt:lpstr>
      <vt:lpstr>AI apply to other fields</vt:lpstr>
      <vt:lpstr>What you need for AI ?</vt:lpstr>
      <vt:lpstr>General process of AI</vt:lpstr>
      <vt:lpstr>Differents jobs in AI &amp; Data science</vt:lpstr>
      <vt:lpstr>PowerPoint Presentation</vt:lpstr>
      <vt:lpstr>PowerPoint Presentation</vt:lpstr>
      <vt:lpstr>Azure AI portforlio</vt:lpstr>
      <vt:lpstr>Understanding the concepts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Stanislas Quastana</dc:creator>
  <cp:lastModifiedBy>Meet Bhagdev</cp:lastModifiedBy>
  <cp:revision>5</cp:revision>
  <dcterms:created xsi:type="dcterms:W3CDTF">2019-08-22T16:27:10Z</dcterms:created>
  <dcterms:modified xsi:type="dcterms:W3CDTF">2019-12-09T06:01:14Z</dcterms:modified>
</cp:coreProperties>
</file>